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handoutMasterIdLst>
    <p:handoutMasterId r:id="rId65"/>
  </p:handoutMasterIdLst>
  <p:sldIdLst>
    <p:sldId id="307" r:id="rId2"/>
    <p:sldId id="303" r:id="rId3"/>
    <p:sldId id="284" r:id="rId4"/>
    <p:sldId id="313" r:id="rId5"/>
    <p:sldId id="308" r:id="rId6"/>
    <p:sldId id="309" r:id="rId7"/>
    <p:sldId id="310" r:id="rId8"/>
    <p:sldId id="311" r:id="rId9"/>
    <p:sldId id="261" r:id="rId10"/>
    <p:sldId id="312" r:id="rId11"/>
    <p:sldId id="314" r:id="rId12"/>
    <p:sldId id="315" r:id="rId13"/>
    <p:sldId id="324" r:id="rId14"/>
    <p:sldId id="316" r:id="rId15"/>
    <p:sldId id="317" r:id="rId16"/>
    <p:sldId id="335" r:id="rId17"/>
    <p:sldId id="263" r:id="rId18"/>
    <p:sldId id="318" r:id="rId19"/>
    <p:sldId id="336" r:id="rId20"/>
    <p:sldId id="320" r:id="rId21"/>
    <p:sldId id="281" r:id="rId22"/>
    <p:sldId id="322" r:id="rId23"/>
    <p:sldId id="321" r:id="rId24"/>
    <p:sldId id="323" r:id="rId25"/>
    <p:sldId id="266" r:id="rId26"/>
    <p:sldId id="293" r:id="rId27"/>
    <p:sldId id="267" r:id="rId28"/>
    <p:sldId id="268" r:id="rId29"/>
    <p:sldId id="269" r:id="rId30"/>
    <p:sldId id="271" r:id="rId31"/>
    <p:sldId id="272" r:id="rId32"/>
    <p:sldId id="276" r:id="rId33"/>
    <p:sldId id="277" r:id="rId34"/>
    <p:sldId id="278" r:id="rId35"/>
    <p:sldId id="273" r:id="rId36"/>
    <p:sldId id="274" r:id="rId37"/>
    <p:sldId id="275" r:id="rId38"/>
    <p:sldId id="292" r:id="rId39"/>
    <p:sldId id="327" r:id="rId40"/>
    <p:sldId id="328" r:id="rId41"/>
    <p:sldId id="329" r:id="rId42"/>
    <p:sldId id="330" r:id="rId43"/>
    <p:sldId id="331" r:id="rId44"/>
    <p:sldId id="332" r:id="rId45"/>
    <p:sldId id="286" r:id="rId46"/>
    <p:sldId id="339" r:id="rId47"/>
    <p:sldId id="338" r:id="rId48"/>
    <p:sldId id="340" r:id="rId49"/>
    <p:sldId id="341" r:id="rId50"/>
    <p:sldId id="342" r:id="rId51"/>
    <p:sldId id="297" r:id="rId52"/>
    <p:sldId id="337" r:id="rId53"/>
    <p:sldId id="288" r:id="rId54"/>
    <p:sldId id="287" r:id="rId55"/>
    <p:sldId id="343" r:id="rId56"/>
    <p:sldId id="333" r:id="rId57"/>
    <p:sldId id="334" r:id="rId58"/>
    <p:sldId id="300" r:id="rId59"/>
    <p:sldId id="302" r:id="rId60"/>
    <p:sldId id="298" r:id="rId61"/>
    <p:sldId id="326" r:id="rId62"/>
    <p:sldId id="299"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7823503-D8C3-6949-8FF0-D0DF42593DB2}">
          <p14:sldIdLst>
            <p14:sldId id="307"/>
          </p14:sldIdLst>
        </p14:section>
        <p14:section name="Welcome/Introduction" id="{DF651876-E05E-7D4F-A56C-AC22DF750992}">
          <p14:sldIdLst>
            <p14:sldId id="303"/>
            <p14:sldId id="284"/>
          </p14:sldIdLst>
        </p14:section>
        <p14:section name="Airspace Overview" id="{13FF9172-C4C7-234F-80BF-7F450971FB5C}">
          <p14:sldIdLst>
            <p14:sldId id="313"/>
            <p14:sldId id="308"/>
            <p14:sldId id="309"/>
            <p14:sldId id="310"/>
            <p14:sldId id="311"/>
            <p14:sldId id="261"/>
            <p14:sldId id="312"/>
          </p14:sldIdLst>
        </p14:section>
        <p14:section name="Getting A PIN" id="{1666D978-A5B4-2143-8FFD-79A0CA5C8302}">
          <p14:sldIdLst>
            <p14:sldId id="314"/>
            <p14:sldId id="315"/>
            <p14:sldId id="324"/>
            <p14:sldId id="316"/>
            <p14:sldId id="317"/>
            <p14:sldId id="335"/>
            <p14:sldId id="263"/>
            <p14:sldId id="318"/>
            <p14:sldId id="336"/>
            <p14:sldId id="320"/>
            <p14:sldId id="281"/>
            <p14:sldId id="322"/>
            <p14:sldId id="321"/>
            <p14:sldId id="323"/>
          </p14:sldIdLst>
        </p14:section>
        <p14:section name="FRZ Procedures" id="{6470BE9F-9756-634F-90AC-32CF04EA05A1}">
          <p14:sldIdLst>
            <p14:sldId id="266"/>
            <p14:sldId id="293"/>
            <p14:sldId id="267"/>
            <p14:sldId id="268"/>
            <p14:sldId id="269"/>
            <p14:sldId id="271"/>
            <p14:sldId id="272"/>
            <p14:sldId id="276"/>
            <p14:sldId id="277"/>
            <p14:sldId id="278"/>
            <p14:sldId id="273"/>
            <p14:sldId id="274"/>
            <p14:sldId id="275"/>
            <p14:sldId id="292"/>
            <p14:sldId id="327"/>
            <p14:sldId id="328"/>
            <p14:sldId id="329"/>
            <p14:sldId id="330"/>
            <p14:sldId id="331"/>
            <p14:sldId id="332"/>
          </p14:sldIdLst>
        </p14:section>
        <p14:section name="Local Considerations" id="{A75E1C0A-E7DD-E741-89BC-DE4745EB13FE}">
          <p14:sldIdLst>
            <p14:sldId id="286"/>
            <p14:sldId id="339"/>
            <p14:sldId id="338"/>
            <p14:sldId id="340"/>
            <p14:sldId id="341"/>
            <p14:sldId id="342"/>
            <p14:sldId id="297"/>
          </p14:sldIdLst>
        </p14:section>
        <p14:section name="Lessons Learned" id="{74D12C87-F290-2A48-9332-82D83428C953}">
          <p14:sldIdLst>
            <p14:sldId id="337"/>
            <p14:sldId id="288"/>
            <p14:sldId id="287"/>
            <p14:sldId id="343"/>
            <p14:sldId id="333"/>
            <p14:sldId id="334"/>
            <p14:sldId id="300"/>
          </p14:sldIdLst>
        </p14:section>
        <p14:section name="Wrap-Up" id="{7B4D65CC-A985-C640-B78B-FB6C0DF4B43D}">
          <p14:sldIdLst>
            <p14:sldId id="302"/>
            <p14:sldId id="298"/>
            <p14:sldId id="326"/>
            <p14:sldId id="29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9" autoAdjust="0"/>
    <p:restoredTop sz="94656" autoAdjust="0"/>
  </p:normalViewPr>
  <p:slideViewPr>
    <p:cSldViewPr snapToGrid="0" snapToObjects="1">
      <p:cViewPr varScale="1">
        <p:scale>
          <a:sx n="126" d="100"/>
          <a:sy n="126" d="100"/>
        </p:scale>
        <p:origin x="-1952" y="-112"/>
      </p:cViewPr>
      <p:guideLst>
        <p:guide orient="horz" pos="2160"/>
        <p:guide pos="2880"/>
      </p:guideLst>
    </p:cSldViewPr>
  </p:slideViewPr>
  <p:outlineViewPr>
    <p:cViewPr>
      <p:scale>
        <a:sx n="33" d="100"/>
        <a:sy n="33" d="100"/>
      </p:scale>
      <p:origin x="0" y="2860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3B4A626-ECE4-B240-97DB-2454E8896ED1}" type="datetime1">
              <a:rPr lang="en-US" smtClean="0"/>
              <a:t>10/20/17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978C73D-AE04-214C-852B-0B9A87CD4857}" type="slidenum">
              <a:rPr lang="en-US" smtClean="0"/>
              <a:t>‹#›</a:t>
            </a:fld>
            <a:endParaRPr lang="en-US"/>
          </a:p>
        </p:txBody>
      </p:sp>
    </p:spTree>
    <p:extLst>
      <p:ext uri="{BB962C8B-B14F-4D97-AF65-F5344CB8AC3E}">
        <p14:creationId xmlns:p14="http://schemas.microsoft.com/office/powerpoint/2010/main" val="21987693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D928B0-2CC7-2C49-B999-AF331519B797}" type="datetime1">
              <a:rPr lang="en-US" smtClean="0"/>
              <a:t>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214430-AD20-8146-8FD3-BFFD70CF55DB}" type="slidenum">
              <a:rPr lang="en-US" smtClean="0"/>
              <a:t>‹#›</a:t>
            </a:fld>
            <a:endParaRPr lang="en-US"/>
          </a:p>
        </p:txBody>
      </p:sp>
    </p:spTree>
    <p:extLst>
      <p:ext uri="{BB962C8B-B14F-4D97-AF65-F5344CB8AC3E}">
        <p14:creationId xmlns:p14="http://schemas.microsoft.com/office/powerpoint/2010/main" val="427021786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214430-AD20-8146-8FD3-BFFD70CF55DB}" type="slidenum">
              <a:rPr lang="en-US" smtClean="0"/>
              <a:t>2</a:t>
            </a:fld>
            <a:endParaRPr lang="en-US"/>
          </a:p>
        </p:txBody>
      </p:sp>
    </p:spTree>
    <p:extLst>
      <p:ext uri="{BB962C8B-B14F-4D97-AF65-F5344CB8AC3E}">
        <p14:creationId xmlns:p14="http://schemas.microsoft.com/office/powerpoint/2010/main" val="1361046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214430-AD20-8146-8FD3-BFFD70CF55DB}" type="slidenum">
              <a:rPr lang="en-US" smtClean="0"/>
              <a:t>3</a:t>
            </a:fld>
            <a:endParaRPr lang="en-US"/>
          </a:p>
        </p:txBody>
      </p:sp>
    </p:spTree>
    <p:extLst>
      <p:ext uri="{BB962C8B-B14F-4D97-AF65-F5344CB8AC3E}">
        <p14:creationId xmlns:p14="http://schemas.microsoft.com/office/powerpoint/2010/main" val="1898478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214430-AD20-8146-8FD3-BFFD70CF55DB}" type="slidenum">
              <a:rPr lang="en-US" smtClean="0"/>
              <a:t>6</a:t>
            </a:fld>
            <a:endParaRPr lang="en-US"/>
          </a:p>
        </p:txBody>
      </p:sp>
    </p:spTree>
    <p:extLst>
      <p:ext uri="{BB962C8B-B14F-4D97-AF65-F5344CB8AC3E}">
        <p14:creationId xmlns:p14="http://schemas.microsoft.com/office/powerpoint/2010/main" val="1776596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9078261E-68F8-064F-B46D-B8AB5E05E6B7}" type="datetime1">
              <a:rPr lang="en-US" smtClean="0"/>
              <a:t>10/20/17</a:t>
            </a:fld>
            <a:endParaRPr lang="en-US"/>
          </a:p>
        </p:txBody>
      </p:sp>
      <p:sp>
        <p:nvSpPr>
          <p:cNvPr id="5" name="Footer Placeholder 4"/>
          <p:cNvSpPr>
            <a:spLocks noGrp="1"/>
          </p:cNvSpPr>
          <p:nvPr>
            <p:ph type="ftr" sz="quarter" idx="11"/>
          </p:nvPr>
        </p:nvSpPr>
        <p:spPr/>
        <p:txBody>
          <a:bodyPr/>
          <a:lstStyle/>
          <a:p>
            <a:r>
              <a:rPr lang="en-US" smtClean="0"/>
              <a:t>PIN &amp; FRZ Seminar – Harford County -  Stan Fetter - 10/2017</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B607F30A-4D5B-854C-82BD-13F899267AC7}" type="datetime1">
              <a:rPr lang="en-US" smtClean="0"/>
              <a:t>10/20/17</a:t>
            </a:fld>
            <a:endParaRPr lang="en-US"/>
          </a:p>
        </p:txBody>
      </p:sp>
      <p:sp>
        <p:nvSpPr>
          <p:cNvPr id="3" name="Footer Placeholder 2"/>
          <p:cNvSpPr>
            <a:spLocks noGrp="1"/>
          </p:cNvSpPr>
          <p:nvPr>
            <p:ph type="ftr" sz="quarter" idx="11"/>
          </p:nvPr>
        </p:nvSpPr>
        <p:spPr/>
        <p:txBody>
          <a:bodyPr/>
          <a:lstStyle/>
          <a:p>
            <a:r>
              <a:rPr lang="en-US" smtClean="0"/>
              <a:t>PIN &amp; FRZ Seminar – Harford County -  Stan Fetter - 10/2017</a:t>
            </a:r>
            <a:endParaRPr lang="en-US"/>
          </a:p>
        </p:txBody>
      </p:sp>
      <p:sp>
        <p:nvSpPr>
          <p:cNvPr id="4" name="Slide Number Placeholder 3"/>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7C8031-0B30-604B-89B1-4E0F4E85D0B3}" type="datetime1">
              <a:rPr lang="en-US" smtClean="0"/>
              <a:t>10/20/17</a:t>
            </a:fld>
            <a:endParaRPr lang="en-US"/>
          </a:p>
        </p:txBody>
      </p:sp>
      <p:sp>
        <p:nvSpPr>
          <p:cNvPr id="6" name="Footer Placeholder 5"/>
          <p:cNvSpPr>
            <a:spLocks noGrp="1"/>
          </p:cNvSpPr>
          <p:nvPr>
            <p:ph type="ftr" sz="quarter" idx="11"/>
          </p:nvPr>
        </p:nvSpPr>
        <p:spPr/>
        <p:txBody>
          <a:bodyPr/>
          <a:lstStyle/>
          <a:p>
            <a:r>
              <a:rPr lang="en-US" smtClean="0"/>
              <a:t>PIN &amp; FRZ Seminar – Harford County -  Stan Fetter - 10/2017</a:t>
            </a:r>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AA403F40-565A-364E-9676-B84D851EDA75}" type="datetime1">
              <a:rPr lang="en-US" smtClean="0"/>
              <a:t>10/20/17</a:t>
            </a:fld>
            <a:endParaRPr lang="en-US"/>
          </a:p>
        </p:txBody>
      </p:sp>
      <p:sp>
        <p:nvSpPr>
          <p:cNvPr id="6" name="Footer Placeholder 5"/>
          <p:cNvSpPr>
            <a:spLocks noGrp="1"/>
          </p:cNvSpPr>
          <p:nvPr>
            <p:ph type="ftr" sz="quarter" idx="11"/>
          </p:nvPr>
        </p:nvSpPr>
        <p:spPr>
          <a:xfrm>
            <a:off x="5867399" y="6288741"/>
            <a:ext cx="2675965" cy="365125"/>
          </a:xfrm>
        </p:spPr>
        <p:txBody>
          <a:bodyPr/>
          <a:lstStyle/>
          <a:p>
            <a:r>
              <a:rPr lang="en-US" smtClean="0"/>
              <a:t>PIN &amp; FRZ Seminar – Harford County -  Stan Fetter - 10/2017</a:t>
            </a:r>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02F5F2EF-7084-9F43-BA90-0420B288A2E2}" type="datetime1">
              <a:rPr lang="en-US" smtClean="0"/>
              <a:t>10/20/17</a:t>
            </a:fld>
            <a:endParaRPr lang="en-US"/>
          </a:p>
        </p:txBody>
      </p:sp>
      <p:sp>
        <p:nvSpPr>
          <p:cNvPr id="6" name="Footer Placeholder 5"/>
          <p:cNvSpPr>
            <a:spLocks noGrp="1"/>
          </p:cNvSpPr>
          <p:nvPr>
            <p:ph type="ftr" sz="quarter" idx="11"/>
          </p:nvPr>
        </p:nvSpPr>
        <p:spPr>
          <a:xfrm>
            <a:off x="3325813" y="6288741"/>
            <a:ext cx="5217551" cy="365125"/>
          </a:xfrm>
        </p:spPr>
        <p:txBody>
          <a:bodyPr/>
          <a:lstStyle/>
          <a:p>
            <a:r>
              <a:rPr lang="en-US" smtClean="0"/>
              <a:t>PIN &amp; FRZ Seminar – Harford County -  Stan Fetter - 10/2017</a:t>
            </a:r>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A261D3EB-EAE7-9D44-9802-81241556BBF2}" type="datetime1">
              <a:rPr lang="en-US" smtClean="0"/>
              <a:t>10/20/17</a:t>
            </a:fld>
            <a:endParaRPr lang="en-US"/>
          </a:p>
        </p:txBody>
      </p:sp>
      <p:sp>
        <p:nvSpPr>
          <p:cNvPr id="6" name="Footer Placeholder 5"/>
          <p:cNvSpPr>
            <a:spLocks noGrp="1"/>
          </p:cNvSpPr>
          <p:nvPr>
            <p:ph type="ftr" sz="quarter" idx="11"/>
          </p:nvPr>
        </p:nvSpPr>
        <p:spPr>
          <a:xfrm>
            <a:off x="3325813" y="6288741"/>
            <a:ext cx="5217551" cy="365125"/>
          </a:xfrm>
        </p:spPr>
        <p:txBody>
          <a:bodyPr/>
          <a:lstStyle/>
          <a:p>
            <a:r>
              <a:rPr lang="en-US" smtClean="0"/>
              <a:t>PIN &amp; FRZ Seminar – Harford County -  Stan Fetter - 10/2017</a:t>
            </a:r>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9AB0248-72BA-7B43-94A0-11FE256A606A}" type="datetime1">
              <a:rPr lang="en-US" smtClean="0"/>
              <a:t>10/20/17</a:t>
            </a:fld>
            <a:endParaRPr lang="en-US"/>
          </a:p>
        </p:txBody>
      </p:sp>
      <p:sp>
        <p:nvSpPr>
          <p:cNvPr id="5" name="Footer Placeholder 4"/>
          <p:cNvSpPr>
            <a:spLocks noGrp="1"/>
          </p:cNvSpPr>
          <p:nvPr>
            <p:ph type="ftr" sz="quarter" idx="11"/>
          </p:nvPr>
        </p:nvSpPr>
        <p:spPr/>
        <p:txBody>
          <a:bodyPr/>
          <a:lstStyle/>
          <a:p>
            <a:r>
              <a:rPr lang="en-US" smtClean="0"/>
              <a:t>PIN &amp; FRZ Seminar – Harford County -  Stan Fetter - 10/2017</a:t>
            </a:r>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462A0A4-0E0C-734A-93CD-9AE362234DF5}" type="datetime1">
              <a:rPr lang="en-US" smtClean="0"/>
              <a:t>10/20/17</a:t>
            </a:fld>
            <a:endParaRPr lang="en-US"/>
          </a:p>
        </p:txBody>
      </p:sp>
      <p:sp>
        <p:nvSpPr>
          <p:cNvPr id="5" name="Footer Placeholder 4"/>
          <p:cNvSpPr>
            <a:spLocks noGrp="1"/>
          </p:cNvSpPr>
          <p:nvPr>
            <p:ph type="ftr" sz="quarter" idx="11"/>
          </p:nvPr>
        </p:nvSpPr>
        <p:spPr/>
        <p:txBody>
          <a:bodyPr/>
          <a:lstStyle/>
          <a:p>
            <a:r>
              <a:rPr lang="en-US" smtClean="0"/>
              <a:t>PIN &amp; FRZ Seminar – Harford County -  Stan Fetter - 10/2017</a:t>
            </a:r>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7D80887-C67F-7E4A-BE21-F93516D2F3BD}" type="datetime1">
              <a:rPr lang="en-US" smtClean="0"/>
              <a:t>10/20/17</a:t>
            </a:fld>
            <a:endParaRPr lang="en-US"/>
          </a:p>
        </p:txBody>
      </p:sp>
      <p:sp>
        <p:nvSpPr>
          <p:cNvPr id="5" name="Footer Placeholder 4"/>
          <p:cNvSpPr>
            <a:spLocks noGrp="1"/>
          </p:cNvSpPr>
          <p:nvPr>
            <p:ph type="ftr" sz="quarter" idx="11"/>
          </p:nvPr>
        </p:nvSpPr>
        <p:spPr/>
        <p:txBody>
          <a:bodyPr/>
          <a:lstStyle/>
          <a:p>
            <a:r>
              <a:rPr lang="en-US" smtClean="0"/>
              <a:t>PIN &amp; FRZ Seminar – Harford County -  Stan Fetter - 10/2017</a:t>
            </a:r>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66FEB1-8792-2548-BD81-7EEE37D3F805}" type="datetime1">
              <a:rPr lang="en-US" smtClean="0"/>
              <a:t>10/20/17</a:t>
            </a:fld>
            <a:endParaRPr lang="en-US"/>
          </a:p>
        </p:txBody>
      </p:sp>
      <p:sp>
        <p:nvSpPr>
          <p:cNvPr id="5" name="Footer Placeholder 4"/>
          <p:cNvSpPr>
            <a:spLocks noGrp="1"/>
          </p:cNvSpPr>
          <p:nvPr>
            <p:ph type="ftr" sz="quarter" idx="11"/>
          </p:nvPr>
        </p:nvSpPr>
        <p:spPr/>
        <p:txBody>
          <a:bodyPr/>
          <a:lstStyle/>
          <a:p>
            <a:r>
              <a:rPr lang="en-US" smtClean="0"/>
              <a:t>PIN &amp; FRZ Seminar – Harford County -  Stan Fetter - 10/2017</a:t>
            </a:r>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98CD79C-E067-F748-BA7B-F1BF65548ECC}" type="datetime1">
              <a:rPr lang="en-US" smtClean="0"/>
              <a:t>10/20/17</a:t>
            </a:fld>
            <a:endParaRPr lang="en-US"/>
          </a:p>
        </p:txBody>
      </p:sp>
      <p:sp>
        <p:nvSpPr>
          <p:cNvPr id="6" name="Footer Placeholder 5"/>
          <p:cNvSpPr>
            <a:spLocks noGrp="1"/>
          </p:cNvSpPr>
          <p:nvPr>
            <p:ph type="ftr" sz="quarter" idx="11"/>
          </p:nvPr>
        </p:nvSpPr>
        <p:spPr/>
        <p:txBody>
          <a:bodyPr/>
          <a:lstStyle/>
          <a:p>
            <a:r>
              <a:rPr lang="en-US" smtClean="0"/>
              <a:t>PIN &amp; FRZ Seminar – Harford County -  Stan Fetter - 10/2017</a:t>
            </a:r>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EDB7B25E-F623-9247-BE6D-FC6409B11EF4}" type="datetime1">
              <a:rPr lang="en-US" smtClean="0"/>
              <a:t>10/20/17</a:t>
            </a:fld>
            <a:endParaRPr lang="en-US"/>
          </a:p>
        </p:txBody>
      </p:sp>
      <p:sp>
        <p:nvSpPr>
          <p:cNvPr id="8" name="Footer Placeholder 7"/>
          <p:cNvSpPr>
            <a:spLocks noGrp="1"/>
          </p:cNvSpPr>
          <p:nvPr>
            <p:ph type="ftr" sz="quarter" idx="11"/>
          </p:nvPr>
        </p:nvSpPr>
        <p:spPr/>
        <p:txBody>
          <a:bodyPr/>
          <a:lstStyle/>
          <a:p>
            <a:r>
              <a:rPr lang="en-US" smtClean="0"/>
              <a:t>PIN &amp; FRZ Seminar – Harford County -  Stan Fetter - 10/2017</a:t>
            </a:r>
            <a:endParaRPr lang="en-US"/>
          </a:p>
        </p:txBody>
      </p:sp>
      <p:sp>
        <p:nvSpPr>
          <p:cNvPr id="9" name="Slide Number Placeholder 8"/>
          <p:cNvSpPr>
            <a:spLocks noGrp="1"/>
          </p:cNvSpPr>
          <p:nvPr>
            <p:ph type="sldNum" sz="quarter" idx="12"/>
          </p:nvPr>
        </p:nvSpPr>
        <p:spPr/>
        <p:txBody>
          <a:bodyPr/>
          <a:lstStyle/>
          <a:p>
            <a:fld id="{93E4AAA4-6363-4581-962D-1ACCC2D600C5}" type="slidenum">
              <a:rPr lang="en-US" smtClean="0"/>
              <a:t>‹#›</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52D972D-0602-5142-B193-CBFA271EFEAB}" type="datetime1">
              <a:rPr lang="en-US" smtClean="0"/>
              <a:t>10/20/17</a:t>
            </a:fld>
            <a:endParaRPr lang="en-US"/>
          </a:p>
        </p:txBody>
      </p:sp>
      <p:sp>
        <p:nvSpPr>
          <p:cNvPr id="6" name="Footer Placeholder 5"/>
          <p:cNvSpPr>
            <a:spLocks noGrp="1"/>
          </p:cNvSpPr>
          <p:nvPr>
            <p:ph type="ftr" sz="quarter" idx="11"/>
          </p:nvPr>
        </p:nvSpPr>
        <p:spPr/>
        <p:txBody>
          <a:bodyPr/>
          <a:lstStyle/>
          <a:p>
            <a:r>
              <a:rPr lang="en-US" smtClean="0"/>
              <a:t>PIN &amp; FRZ Seminar – Harford County -  Stan Fetter - 10/2017</a:t>
            </a:r>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32BDBAC-4F1A-7F43-8CB4-A20A9A7030C3}" type="datetime1">
              <a:rPr lang="en-US" smtClean="0"/>
              <a:t>10/20/17</a:t>
            </a:fld>
            <a:endParaRPr lang="en-US"/>
          </a:p>
        </p:txBody>
      </p:sp>
      <p:sp>
        <p:nvSpPr>
          <p:cNvPr id="6" name="Footer Placeholder 5"/>
          <p:cNvSpPr>
            <a:spLocks noGrp="1"/>
          </p:cNvSpPr>
          <p:nvPr>
            <p:ph type="ftr" sz="quarter" idx="11"/>
          </p:nvPr>
        </p:nvSpPr>
        <p:spPr/>
        <p:txBody>
          <a:bodyPr/>
          <a:lstStyle/>
          <a:p>
            <a:r>
              <a:rPr lang="en-US" smtClean="0"/>
              <a:t>PIN &amp; FRZ Seminar – Harford County -  Stan Fetter - 10/2017</a:t>
            </a:r>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0C5C7E82-55F5-5F41-8D4E-2FC3623F8D22}" type="datetime1">
              <a:rPr lang="en-US" smtClean="0"/>
              <a:t>10/20/17</a:t>
            </a:fld>
            <a:endParaRPr lang="en-US"/>
          </a:p>
        </p:txBody>
      </p:sp>
      <p:sp>
        <p:nvSpPr>
          <p:cNvPr id="6" name="Footer Placeholder 5"/>
          <p:cNvSpPr>
            <a:spLocks noGrp="1"/>
          </p:cNvSpPr>
          <p:nvPr>
            <p:ph type="ftr" sz="quarter" idx="11"/>
          </p:nvPr>
        </p:nvSpPr>
        <p:spPr/>
        <p:txBody>
          <a:bodyPr/>
          <a:lstStyle/>
          <a:p>
            <a:r>
              <a:rPr lang="en-US" smtClean="0"/>
              <a:t>PIN &amp; FRZ Seminar – Harford County -  Stan Fetter - 10/2017</a:t>
            </a:r>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5CF63D9-DA5D-1C41-A453-A84908AF29C7}" type="datetime1">
              <a:rPr lang="en-US" smtClean="0"/>
              <a:t>10/20/17</a:t>
            </a:fld>
            <a:endParaRPr lang="en-US"/>
          </a:p>
        </p:txBody>
      </p:sp>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C3338B3E-4D1A-6A42-B584-9A9BDD9AAC96}" type="datetime1">
              <a:rPr lang="en-US" smtClean="0"/>
              <a:t>10/20/17</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r>
              <a:rPr lang="en-US" smtClean="0"/>
              <a:t>PIN &amp; FRZ Seminar – Harford County -  Stan Fetter - 10/2017</a:t>
            </a:r>
            <a:endParaRPr lang="en-US"/>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93E4AAA4-6363-4581-962D-1ACCC2D600C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nfo.natacs.aero/maryland-three-program"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www.hydefield.com/Hyde_Field/FRZ_PIN_Seminars_files/tsaform.w32.8-11-14.pdf" TargetMode="External"/><Relationship Id="rId3" Type="http://schemas.openxmlformats.org/officeDocument/2006/relationships/image" Target="../media/image1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pinprocessing@hydefield.co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51.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1" Type="http://schemas.openxmlformats.org/officeDocument/2006/relationships/slideLayout" Target="../slideLayouts/slideLayout14.xml"/><Relationship Id="rId2" Type="http://schemas.openxmlformats.org/officeDocument/2006/relationships/image" Target="../media/image2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Kathie.Howell@tsa.dhs.gov" TargetMode="External"/><Relationship Id="rId3" Type="http://schemas.openxmlformats.org/officeDocument/2006/relationships/image" Target="../media/image28.gi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459760"/>
            <a:ext cx="7583487" cy="1044388"/>
          </a:xfrm>
        </p:spPr>
        <p:txBody>
          <a:bodyPr/>
          <a:lstStyle/>
          <a:p>
            <a:pPr algn="ctr"/>
            <a:r>
              <a:rPr lang="en-US" dirty="0" smtClean="0">
                <a:solidFill>
                  <a:srgbClr val="FF0000"/>
                </a:solidFill>
              </a:rPr>
              <a:t>Washington, DC Airspace</a:t>
            </a:r>
            <a:br>
              <a:rPr lang="en-US" dirty="0" smtClean="0">
                <a:solidFill>
                  <a:srgbClr val="FF0000"/>
                </a:solidFill>
              </a:rPr>
            </a:br>
            <a:r>
              <a:rPr lang="en-US" dirty="0" smtClean="0">
                <a:solidFill>
                  <a:srgbClr val="FF0000"/>
                </a:solidFill>
              </a:rPr>
              <a:t>FRZ/PIN Seminar</a:t>
            </a:r>
            <a:endParaRPr lang="en-US" dirty="0">
              <a:solidFill>
                <a:srgbClr val="FF0000"/>
              </a:solidFill>
            </a:endParaRPr>
          </a:p>
        </p:txBody>
      </p:sp>
      <p:pic>
        <p:nvPicPr>
          <p:cNvPr id="6" name="Content Placeholder 5" descr="sfra.7-25-17.png"/>
          <p:cNvPicPr>
            <a:picLocks noGrp="1" noChangeAspect="1"/>
          </p:cNvPicPr>
          <p:nvPr>
            <p:ph idx="1"/>
          </p:nvPr>
        </p:nvPicPr>
        <p:blipFill>
          <a:blip r:embed="rId2">
            <a:extLst>
              <a:ext uri="{28A0092B-C50C-407E-A947-70E740481C1C}">
                <a14:useLocalDpi xmlns:a14="http://schemas.microsoft.com/office/drawing/2010/main" val="0"/>
              </a:ext>
            </a:extLst>
          </a:blip>
          <a:srcRect t="5080" b="5080"/>
          <a:stretch>
            <a:fillRect/>
          </a:stretch>
        </p:blipFill>
        <p:spPr>
          <a:xfrm>
            <a:off x="986208" y="1690970"/>
            <a:ext cx="7303685" cy="4053636"/>
          </a:xfrm>
        </p:spPr>
      </p:pic>
      <p:sp>
        <p:nvSpPr>
          <p:cNvPr id="4" name="Footer Placeholder 3"/>
          <p:cNvSpPr>
            <a:spLocks noGrp="1"/>
          </p:cNvSpPr>
          <p:nvPr>
            <p:ph type="ftr" sz="quarter" idx="11"/>
          </p:nvPr>
        </p:nvSpPr>
        <p:spPr>
          <a:xfrm>
            <a:off x="2242586" y="6013081"/>
            <a:ext cx="5238750" cy="365125"/>
          </a:xfrm>
        </p:spPr>
        <p:txBody>
          <a:bodyPr/>
          <a:lstStyle/>
          <a:p>
            <a:pPr algn="ctr"/>
            <a:r>
              <a:rPr lang="en-US" smtClean="0"/>
              <a:t>PIN &amp; FRZ Seminar – Harford County -  Stan Fetter - 10/2017</a:t>
            </a:r>
            <a:endParaRPr lang="en-US" dirty="0"/>
          </a:p>
        </p:txBody>
      </p:sp>
      <p:sp>
        <p:nvSpPr>
          <p:cNvPr id="5" name="Slide Number Placeholder 4"/>
          <p:cNvSpPr>
            <a:spLocks noGrp="1"/>
          </p:cNvSpPr>
          <p:nvPr>
            <p:ph type="sldNum" sz="quarter" idx="12"/>
          </p:nvPr>
        </p:nvSpPr>
        <p:spPr/>
        <p:txBody>
          <a:bodyPr/>
          <a:lstStyle/>
          <a:p>
            <a:fld id="{93E4AAA4-6363-4581-962D-1ACCC2D600C5}" type="slidenum">
              <a:rPr lang="en-US" smtClean="0"/>
              <a:t>1</a:t>
            </a:fld>
            <a:endParaRPr lang="en-US"/>
          </a:p>
        </p:txBody>
      </p:sp>
      <p:sp>
        <p:nvSpPr>
          <p:cNvPr id="3" name="Date Placeholder 2"/>
          <p:cNvSpPr>
            <a:spLocks noGrp="1"/>
          </p:cNvSpPr>
          <p:nvPr>
            <p:ph type="dt" sz="half" idx="10"/>
          </p:nvPr>
        </p:nvSpPr>
        <p:spPr/>
        <p:txBody>
          <a:bodyPr/>
          <a:lstStyle/>
          <a:p>
            <a:fld id="{981303FB-900A-674E-A4E1-40B1A66FC1F8}" type="datetime1">
              <a:rPr lang="en-US" smtClean="0"/>
              <a:t>10/20/17</a:t>
            </a:fld>
            <a:endParaRPr lang="en-US"/>
          </a:p>
        </p:txBody>
      </p:sp>
    </p:spTree>
    <p:extLst>
      <p:ext uri="{BB962C8B-B14F-4D97-AF65-F5344CB8AC3E}">
        <p14:creationId xmlns:p14="http://schemas.microsoft.com/office/powerpoint/2010/main" val="3733019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Washington, DC Airspace Overview</a:t>
            </a:r>
            <a:endParaRPr lang="en-US" dirty="0"/>
          </a:p>
        </p:txBody>
      </p:sp>
      <p:sp>
        <p:nvSpPr>
          <p:cNvPr id="3" name="Content Placeholder 2"/>
          <p:cNvSpPr>
            <a:spLocks noGrp="1"/>
          </p:cNvSpPr>
          <p:nvPr>
            <p:ph idx="1"/>
          </p:nvPr>
        </p:nvSpPr>
        <p:spPr>
          <a:xfrm>
            <a:off x="779463" y="1828800"/>
            <a:ext cx="7583487" cy="612663"/>
          </a:xfrm>
        </p:spPr>
        <p:txBody>
          <a:bodyPr/>
          <a:lstStyle/>
          <a:p>
            <a:r>
              <a:rPr lang="en-US" dirty="0" smtClean="0">
                <a:solidFill>
                  <a:schemeClr val="tx1"/>
                </a:solidFill>
              </a:rPr>
              <a:t>Or Delivering messages to Capitol Hill…</a:t>
            </a:r>
          </a:p>
        </p:txBody>
      </p:sp>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10</a:t>
            </a:fld>
            <a:endParaRPr lang="en-US"/>
          </a:p>
        </p:txBody>
      </p:sp>
      <p:pic>
        <p:nvPicPr>
          <p:cNvPr id="6" name="Picture 5" descr="copter.on.m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059" y="2284703"/>
            <a:ext cx="6653883" cy="3742809"/>
          </a:xfrm>
          <a:prstGeom prst="rect">
            <a:avLst/>
          </a:prstGeom>
        </p:spPr>
      </p:pic>
      <p:sp>
        <p:nvSpPr>
          <p:cNvPr id="7" name="Date Placeholder 6"/>
          <p:cNvSpPr>
            <a:spLocks noGrp="1"/>
          </p:cNvSpPr>
          <p:nvPr>
            <p:ph type="dt" sz="half" idx="10"/>
          </p:nvPr>
        </p:nvSpPr>
        <p:spPr/>
        <p:txBody>
          <a:bodyPr/>
          <a:lstStyle/>
          <a:p>
            <a:fld id="{B751570F-299B-5449-AFD0-FB2DCC156DBD}" type="datetime1">
              <a:rPr lang="en-US" smtClean="0"/>
              <a:t>10/20/17</a:t>
            </a:fld>
            <a:endParaRPr lang="en-US"/>
          </a:p>
        </p:txBody>
      </p:sp>
    </p:spTree>
    <p:extLst>
      <p:ext uri="{BB962C8B-B14F-4D97-AF65-F5344CB8AC3E}">
        <p14:creationId xmlns:p14="http://schemas.microsoft.com/office/powerpoint/2010/main" val="3389507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610359"/>
            <a:ext cx="7583487" cy="716579"/>
          </a:xfrm>
        </p:spPr>
        <p:txBody>
          <a:bodyPr/>
          <a:lstStyle/>
          <a:p>
            <a:pPr algn="ctr"/>
            <a:r>
              <a:rPr lang="en-US" dirty="0" smtClean="0">
                <a:solidFill>
                  <a:srgbClr val="FF0000"/>
                </a:solidFill>
              </a:rPr>
              <a:t>Getting A PIN</a:t>
            </a:r>
            <a:endParaRPr lang="en-US" dirty="0">
              <a:solidFill>
                <a:srgbClr val="FF0000"/>
              </a:solidFill>
            </a:endParaRPr>
          </a:p>
        </p:txBody>
      </p:sp>
      <p:pic>
        <p:nvPicPr>
          <p:cNvPr id="6" name="Content Placeholder 5" descr="sfra.7-25-17.png"/>
          <p:cNvPicPr>
            <a:picLocks noGrp="1" noChangeAspect="1"/>
          </p:cNvPicPr>
          <p:nvPr>
            <p:ph idx="1"/>
          </p:nvPr>
        </p:nvPicPr>
        <p:blipFill>
          <a:blip r:embed="rId2">
            <a:extLst>
              <a:ext uri="{28A0092B-C50C-407E-A947-70E740481C1C}">
                <a14:useLocalDpi xmlns:a14="http://schemas.microsoft.com/office/drawing/2010/main" val="0"/>
              </a:ext>
            </a:extLst>
          </a:blip>
          <a:srcRect t="5080" b="5080"/>
          <a:stretch>
            <a:fillRect/>
          </a:stretch>
        </p:blipFill>
        <p:spPr>
          <a:xfrm>
            <a:off x="986208" y="1690970"/>
            <a:ext cx="7303685" cy="4053636"/>
          </a:xfrm>
        </p:spPr>
      </p:pic>
      <p:sp>
        <p:nvSpPr>
          <p:cNvPr id="4" name="Footer Placeholder 3"/>
          <p:cNvSpPr>
            <a:spLocks noGrp="1"/>
          </p:cNvSpPr>
          <p:nvPr>
            <p:ph type="ftr" sz="quarter" idx="11"/>
          </p:nvPr>
        </p:nvSpPr>
        <p:spPr>
          <a:xfrm>
            <a:off x="2242586" y="6013081"/>
            <a:ext cx="5238750" cy="365125"/>
          </a:xfrm>
        </p:spPr>
        <p:txBody>
          <a:bodyPr/>
          <a:lstStyle/>
          <a:p>
            <a:pPr algn="ctr"/>
            <a:r>
              <a:rPr lang="en-US" smtClean="0"/>
              <a:t>PIN &amp; FRZ Seminar – Harford County -  Stan Fetter - 10/2017</a:t>
            </a:r>
            <a:endParaRPr lang="en-US" dirty="0"/>
          </a:p>
        </p:txBody>
      </p:sp>
      <p:sp>
        <p:nvSpPr>
          <p:cNvPr id="5" name="Slide Number Placeholder 4"/>
          <p:cNvSpPr>
            <a:spLocks noGrp="1"/>
          </p:cNvSpPr>
          <p:nvPr>
            <p:ph type="sldNum" sz="quarter" idx="12"/>
          </p:nvPr>
        </p:nvSpPr>
        <p:spPr/>
        <p:txBody>
          <a:bodyPr/>
          <a:lstStyle/>
          <a:p>
            <a:fld id="{93E4AAA4-6363-4581-962D-1ACCC2D600C5}" type="slidenum">
              <a:rPr lang="en-US" smtClean="0"/>
              <a:t>11</a:t>
            </a:fld>
            <a:endParaRPr lang="en-US"/>
          </a:p>
        </p:txBody>
      </p:sp>
      <p:sp>
        <p:nvSpPr>
          <p:cNvPr id="3" name="Date Placeholder 2"/>
          <p:cNvSpPr>
            <a:spLocks noGrp="1"/>
          </p:cNvSpPr>
          <p:nvPr>
            <p:ph type="dt" sz="half" idx="10"/>
          </p:nvPr>
        </p:nvSpPr>
        <p:spPr/>
        <p:txBody>
          <a:bodyPr/>
          <a:lstStyle/>
          <a:p>
            <a:fld id="{29AB4722-FABF-8D4F-A230-1E40FFE57CBA}" type="datetime1">
              <a:rPr lang="en-US" smtClean="0"/>
              <a:t>10/20/17</a:t>
            </a:fld>
            <a:endParaRPr lang="en-US"/>
          </a:p>
        </p:txBody>
      </p:sp>
    </p:spTree>
    <p:extLst>
      <p:ext uri="{BB962C8B-B14F-4D97-AF65-F5344CB8AC3E}">
        <p14:creationId xmlns:p14="http://schemas.microsoft.com/office/powerpoint/2010/main" val="3254909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610359"/>
            <a:ext cx="7583487" cy="716579"/>
          </a:xfrm>
        </p:spPr>
        <p:txBody>
          <a:bodyPr/>
          <a:lstStyle/>
          <a:p>
            <a:pPr algn="ctr"/>
            <a:r>
              <a:rPr lang="en-US" dirty="0" smtClean="0">
                <a:solidFill>
                  <a:srgbClr val="FF0000"/>
                </a:solidFill>
              </a:rPr>
              <a:t>Getting A PIN</a:t>
            </a:r>
            <a:endParaRPr lang="en-US" dirty="0">
              <a:solidFill>
                <a:srgbClr val="FF0000"/>
              </a:solidFill>
            </a:endParaRPr>
          </a:p>
        </p:txBody>
      </p:sp>
      <p:sp>
        <p:nvSpPr>
          <p:cNvPr id="4" name="Footer Placeholder 3"/>
          <p:cNvSpPr>
            <a:spLocks noGrp="1"/>
          </p:cNvSpPr>
          <p:nvPr>
            <p:ph type="ftr" sz="quarter" idx="11"/>
          </p:nvPr>
        </p:nvSpPr>
        <p:spPr>
          <a:xfrm>
            <a:off x="2242586" y="6013081"/>
            <a:ext cx="5238750" cy="365125"/>
          </a:xfrm>
        </p:spPr>
        <p:txBody>
          <a:bodyPr/>
          <a:lstStyle/>
          <a:p>
            <a:pPr algn="ctr"/>
            <a:r>
              <a:rPr lang="en-US" smtClean="0"/>
              <a:t>PIN &amp; FRZ Seminar – Harford County -  Stan Fetter - 10/2017</a:t>
            </a:r>
            <a:endParaRPr lang="en-US" dirty="0"/>
          </a:p>
        </p:txBody>
      </p:sp>
      <p:sp>
        <p:nvSpPr>
          <p:cNvPr id="5" name="Slide Number Placeholder 4"/>
          <p:cNvSpPr>
            <a:spLocks noGrp="1"/>
          </p:cNvSpPr>
          <p:nvPr>
            <p:ph type="sldNum" sz="quarter" idx="12"/>
          </p:nvPr>
        </p:nvSpPr>
        <p:spPr/>
        <p:txBody>
          <a:bodyPr/>
          <a:lstStyle/>
          <a:p>
            <a:fld id="{93E4AAA4-6363-4581-962D-1ACCC2D600C5}" type="slidenum">
              <a:rPr lang="en-US" smtClean="0"/>
              <a:t>12</a:t>
            </a:fld>
            <a:endParaRPr lang="en-US"/>
          </a:p>
        </p:txBody>
      </p:sp>
      <p:sp>
        <p:nvSpPr>
          <p:cNvPr id="3" name="Content Placeholder 2"/>
          <p:cNvSpPr>
            <a:spLocks noGrp="1"/>
          </p:cNvSpPr>
          <p:nvPr>
            <p:ph idx="1"/>
          </p:nvPr>
        </p:nvSpPr>
        <p:spPr/>
        <p:txBody>
          <a:bodyPr/>
          <a:lstStyle/>
          <a:p>
            <a:pPr marL="0" indent="0">
              <a:buNone/>
            </a:pPr>
            <a:r>
              <a:rPr lang="en-US" dirty="0" smtClean="0"/>
              <a:t>A PIN for the FRZ and MD3 Airports is issued upon successful completion of SFRA training, a background check, and the submission of required documents to the airport sponsor.</a:t>
            </a:r>
          </a:p>
          <a:p>
            <a:pPr marL="0" indent="0">
              <a:buNone/>
            </a:pPr>
            <a:r>
              <a:rPr lang="en-US" dirty="0" smtClean="0"/>
              <a:t>The background check covers both criminal and FAA pilot history.  </a:t>
            </a:r>
          </a:p>
          <a:p>
            <a:pPr marL="0" indent="0">
              <a:buNone/>
            </a:pPr>
            <a:r>
              <a:rPr lang="en-US" dirty="0" smtClean="0"/>
              <a:t>The criminal history check is completed by NATA on the basis of fingerprints.</a:t>
            </a:r>
          </a:p>
          <a:p>
            <a:pPr marL="0" indent="0">
              <a:buNone/>
            </a:pPr>
            <a:r>
              <a:rPr lang="en-US" dirty="0" smtClean="0"/>
              <a:t>The FAA records check is conducted in background once required documents are received and validated.</a:t>
            </a:r>
            <a:endParaRPr lang="en-US" dirty="0"/>
          </a:p>
        </p:txBody>
      </p:sp>
      <p:sp>
        <p:nvSpPr>
          <p:cNvPr id="6" name="Date Placeholder 5"/>
          <p:cNvSpPr>
            <a:spLocks noGrp="1"/>
          </p:cNvSpPr>
          <p:nvPr>
            <p:ph type="dt" sz="half" idx="10"/>
          </p:nvPr>
        </p:nvSpPr>
        <p:spPr/>
        <p:txBody>
          <a:bodyPr/>
          <a:lstStyle/>
          <a:p>
            <a:fld id="{DFC94A4B-6878-AA4A-AF02-923EA761344A}" type="datetime1">
              <a:rPr lang="en-US" smtClean="0"/>
              <a:t>10/20/17</a:t>
            </a:fld>
            <a:endParaRPr lang="en-US"/>
          </a:p>
        </p:txBody>
      </p:sp>
    </p:spTree>
    <p:extLst>
      <p:ext uri="{BB962C8B-B14F-4D97-AF65-F5344CB8AC3E}">
        <p14:creationId xmlns:p14="http://schemas.microsoft.com/office/powerpoint/2010/main" val="2434194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610359"/>
            <a:ext cx="7583487" cy="716579"/>
          </a:xfrm>
        </p:spPr>
        <p:txBody>
          <a:bodyPr/>
          <a:lstStyle/>
          <a:p>
            <a:pPr algn="ctr"/>
            <a:r>
              <a:rPr lang="en-US" dirty="0" smtClean="0">
                <a:solidFill>
                  <a:srgbClr val="FF0000"/>
                </a:solidFill>
              </a:rPr>
              <a:t>Getting A PIN</a:t>
            </a:r>
            <a:endParaRPr lang="en-US" dirty="0">
              <a:solidFill>
                <a:srgbClr val="FF0000"/>
              </a:solidFill>
            </a:endParaRPr>
          </a:p>
        </p:txBody>
      </p:sp>
      <p:sp>
        <p:nvSpPr>
          <p:cNvPr id="4" name="Footer Placeholder 3"/>
          <p:cNvSpPr>
            <a:spLocks noGrp="1"/>
          </p:cNvSpPr>
          <p:nvPr>
            <p:ph type="ftr" sz="quarter" idx="11"/>
          </p:nvPr>
        </p:nvSpPr>
        <p:spPr>
          <a:xfrm>
            <a:off x="2242586" y="6013081"/>
            <a:ext cx="5238750" cy="365125"/>
          </a:xfrm>
        </p:spPr>
        <p:txBody>
          <a:bodyPr/>
          <a:lstStyle/>
          <a:p>
            <a:pPr algn="ctr"/>
            <a:r>
              <a:rPr lang="en-US" smtClean="0"/>
              <a:t>PIN &amp; FRZ Seminar – Harford County -  Stan Fetter - 10/2017</a:t>
            </a:r>
            <a:endParaRPr lang="en-US" dirty="0"/>
          </a:p>
        </p:txBody>
      </p:sp>
      <p:sp>
        <p:nvSpPr>
          <p:cNvPr id="5" name="Slide Number Placeholder 4"/>
          <p:cNvSpPr>
            <a:spLocks noGrp="1"/>
          </p:cNvSpPr>
          <p:nvPr>
            <p:ph type="sldNum" sz="quarter" idx="12"/>
          </p:nvPr>
        </p:nvSpPr>
        <p:spPr/>
        <p:txBody>
          <a:bodyPr/>
          <a:lstStyle/>
          <a:p>
            <a:fld id="{93E4AAA4-6363-4581-962D-1ACCC2D600C5}" type="slidenum">
              <a:rPr lang="en-US" smtClean="0"/>
              <a:t>13</a:t>
            </a:fld>
            <a:endParaRPr lang="en-US"/>
          </a:p>
        </p:txBody>
      </p:sp>
      <p:sp>
        <p:nvSpPr>
          <p:cNvPr id="3" name="Content Placeholder 2"/>
          <p:cNvSpPr>
            <a:spLocks noGrp="1"/>
          </p:cNvSpPr>
          <p:nvPr>
            <p:ph idx="1"/>
          </p:nvPr>
        </p:nvSpPr>
        <p:spPr/>
        <p:txBody>
          <a:bodyPr>
            <a:normAutofit lnSpcReduction="10000"/>
          </a:bodyPr>
          <a:lstStyle/>
          <a:p>
            <a:pPr marL="0" indent="0">
              <a:buNone/>
            </a:pPr>
            <a:r>
              <a:rPr lang="en-US" dirty="0" smtClean="0"/>
              <a:t>A PIN for the FRZ and MD3 Airports is issued upon successful completion of SFRA training, a background check, and the submission of required documents to the airport sponsor.</a:t>
            </a:r>
          </a:p>
          <a:p>
            <a:pPr marL="0" indent="0">
              <a:buNone/>
            </a:pPr>
            <a:r>
              <a:rPr lang="en-US" dirty="0" smtClean="0"/>
              <a:t>The background check covers both criminal and FAA pilot history.  </a:t>
            </a:r>
          </a:p>
          <a:p>
            <a:pPr marL="0" indent="0">
              <a:buNone/>
            </a:pPr>
            <a:r>
              <a:rPr lang="en-US" dirty="0" smtClean="0"/>
              <a:t>The criminal history check is completed by NATA on the basis of fingerprints.  Previous fingerprint checks for other purposes are not valid for this purpose.</a:t>
            </a:r>
          </a:p>
          <a:p>
            <a:pPr marL="0" indent="0">
              <a:buNone/>
            </a:pPr>
            <a:r>
              <a:rPr lang="en-US" dirty="0" smtClean="0"/>
              <a:t>The FAA records check is conducted in background once required documents are received and validated.</a:t>
            </a:r>
            <a:endParaRPr lang="en-US" dirty="0"/>
          </a:p>
        </p:txBody>
      </p:sp>
      <p:sp>
        <p:nvSpPr>
          <p:cNvPr id="6" name="Date Placeholder 5"/>
          <p:cNvSpPr>
            <a:spLocks noGrp="1"/>
          </p:cNvSpPr>
          <p:nvPr>
            <p:ph type="dt" sz="half" idx="10"/>
          </p:nvPr>
        </p:nvSpPr>
        <p:spPr/>
        <p:txBody>
          <a:bodyPr/>
          <a:lstStyle/>
          <a:p>
            <a:fld id="{95F5651D-B911-F349-8598-06585583E559}" type="datetime1">
              <a:rPr lang="en-US" smtClean="0"/>
              <a:t>10/20/17</a:t>
            </a:fld>
            <a:endParaRPr lang="en-US"/>
          </a:p>
        </p:txBody>
      </p:sp>
    </p:spTree>
    <p:extLst>
      <p:ext uri="{BB962C8B-B14F-4D97-AF65-F5344CB8AC3E}">
        <p14:creationId xmlns:p14="http://schemas.microsoft.com/office/powerpoint/2010/main" val="1390183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610359"/>
            <a:ext cx="7583487" cy="716579"/>
          </a:xfrm>
        </p:spPr>
        <p:txBody>
          <a:bodyPr/>
          <a:lstStyle/>
          <a:p>
            <a:pPr algn="ctr"/>
            <a:r>
              <a:rPr lang="en-US" dirty="0" smtClean="0">
                <a:solidFill>
                  <a:srgbClr val="FF0000"/>
                </a:solidFill>
              </a:rPr>
              <a:t>Getting A PIN</a:t>
            </a:r>
            <a:endParaRPr lang="en-US" dirty="0">
              <a:solidFill>
                <a:srgbClr val="FF0000"/>
              </a:solidFill>
            </a:endParaRPr>
          </a:p>
        </p:txBody>
      </p:sp>
      <p:sp>
        <p:nvSpPr>
          <p:cNvPr id="4" name="Footer Placeholder 3"/>
          <p:cNvSpPr>
            <a:spLocks noGrp="1"/>
          </p:cNvSpPr>
          <p:nvPr>
            <p:ph type="ftr" sz="quarter" idx="11"/>
          </p:nvPr>
        </p:nvSpPr>
        <p:spPr>
          <a:xfrm>
            <a:off x="2242586" y="6013081"/>
            <a:ext cx="5238750" cy="365125"/>
          </a:xfrm>
        </p:spPr>
        <p:txBody>
          <a:bodyPr/>
          <a:lstStyle/>
          <a:p>
            <a:pPr algn="ctr"/>
            <a:r>
              <a:rPr lang="en-US" smtClean="0"/>
              <a:t>PIN &amp; FRZ Seminar – Harford County -  Stan Fetter - 10/2017</a:t>
            </a:r>
            <a:endParaRPr lang="en-US" dirty="0"/>
          </a:p>
        </p:txBody>
      </p:sp>
      <p:sp>
        <p:nvSpPr>
          <p:cNvPr id="5" name="Slide Number Placeholder 4"/>
          <p:cNvSpPr>
            <a:spLocks noGrp="1"/>
          </p:cNvSpPr>
          <p:nvPr>
            <p:ph type="sldNum" sz="quarter" idx="12"/>
          </p:nvPr>
        </p:nvSpPr>
        <p:spPr/>
        <p:txBody>
          <a:bodyPr/>
          <a:lstStyle/>
          <a:p>
            <a:fld id="{93E4AAA4-6363-4581-962D-1ACCC2D600C5}" type="slidenum">
              <a:rPr lang="en-US" smtClean="0"/>
              <a:t>14</a:t>
            </a:fld>
            <a:endParaRPr lang="en-US"/>
          </a:p>
        </p:txBody>
      </p:sp>
      <p:sp>
        <p:nvSpPr>
          <p:cNvPr id="3" name="Content Placeholder 2"/>
          <p:cNvSpPr>
            <a:spLocks noGrp="1"/>
          </p:cNvSpPr>
          <p:nvPr>
            <p:ph idx="1"/>
          </p:nvPr>
        </p:nvSpPr>
        <p:spPr/>
        <p:txBody>
          <a:bodyPr/>
          <a:lstStyle/>
          <a:p>
            <a:pPr marL="0" indent="0">
              <a:buNone/>
            </a:pPr>
            <a:r>
              <a:rPr lang="en-US" dirty="0" smtClean="0"/>
              <a:t>PIN Requirements:</a:t>
            </a:r>
          </a:p>
          <a:p>
            <a:r>
              <a:rPr lang="en-US" dirty="0" smtClean="0"/>
              <a:t>FAA Licensed Pilot or Student Pilot</a:t>
            </a:r>
          </a:p>
          <a:p>
            <a:r>
              <a:rPr lang="en-US" dirty="0" smtClean="0"/>
              <a:t>FAA Medical Certificate valid within the last 5 years or a Basic Medical Certificate, </a:t>
            </a:r>
            <a:r>
              <a:rPr lang="en-US" u="sng" dirty="0" smtClean="0"/>
              <a:t>Unless</a:t>
            </a:r>
            <a:r>
              <a:rPr lang="en-US" dirty="0" smtClean="0"/>
              <a:t> Under Light Sport Rules</a:t>
            </a:r>
          </a:p>
          <a:p>
            <a:r>
              <a:rPr lang="en-US" dirty="0" smtClean="0"/>
              <a:t>Completion of SFRA Training</a:t>
            </a:r>
            <a:endParaRPr lang="en-US" dirty="0"/>
          </a:p>
          <a:p>
            <a:pPr marL="0" indent="0">
              <a:buNone/>
            </a:pPr>
            <a:r>
              <a:rPr lang="en-US" dirty="0" smtClean="0"/>
              <a:t> </a:t>
            </a:r>
            <a:endParaRPr lang="en-US" dirty="0"/>
          </a:p>
        </p:txBody>
      </p:sp>
      <p:sp>
        <p:nvSpPr>
          <p:cNvPr id="6" name="Date Placeholder 5"/>
          <p:cNvSpPr>
            <a:spLocks noGrp="1"/>
          </p:cNvSpPr>
          <p:nvPr>
            <p:ph type="dt" sz="half" idx="10"/>
          </p:nvPr>
        </p:nvSpPr>
        <p:spPr/>
        <p:txBody>
          <a:bodyPr/>
          <a:lstStyle/>
          <a:p>
            <a:fld id="{4C0E3269-9A75-9747-8D38-6DCC394C8BFB}" type="datetime1">
              <a:rPr lang="en-US" smtClean="0"/>
              <a:t>10/20/17</a:t>
            </a:fld>
            <a:endParaRPr lang="en-US"/>
          </a:p>
        </p:txBody>
      </p:sp>
    </p:spTree>
    <p:extLst>
      <p:ext uri="{BB962C8B-B14F-4D97-AF65-F5344CB8AC3E}">
        <p14:creationId xmlns:p14="http://schemas.microsoft.com/office/powerpoint/2010/main" val="308555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381000"/>
            <a:ext cx="7583487" cy="1044388"/>
          </a:xfrm>
          <a:ln>
            <a:solidFill>
              <a:srgbClr val="FF0000"/>
            </a:solidFill>
          </a:ln>
        </p:spPr>
        <p:txBody>
          <a:bodyPr/>
          <a:lstStyle/>
          <a:p>
            <a:pPr algn="ctr"/>
            <a:r>
              <a:rPr lang="en-US" dirty="0" smtClean="0">
                <a:solidFill>
                  <a:srgbClr val="FF0000"/>
                </a:solidFill>
              </a:rPr>
              <a:t>Getting A PIN</a:t>
            </a:r>
            <a:endParaRPr lang="en-US" dirty="0">
              <a:solidFill>
                <a:srgbClr val="FF0000"/>
              </a:solidFill>
            </a:endParaRPr>
          </a:p>
        </p:txBody>
      </p:sp>
      <p:sp>
        <p:nvSpPr>
          <p:cNvPr id="3" name="Content Placeholder 2"/>
          <p:cNvSpPr>
            <a:spLocks noGrp="1"/>
          </p:cNvSpPr>
          <p:nvPr>
            <p:ph idx="1"/>
          </p:nvPr>
        </p:nvSpPr>
        <p:spPr/>
        <p:txBody>
          <a:bodyPr>
            <a:normAutofit/>
          </a:bodyPr>
          <a:lstStyle/>
          <a:p>
            <a:pPr marL="0" indent="0">
              <a:buNone/>
            </a:pPr>
            <a:endParaRPr lang="en-US" u="sng" dirty="0" smtClean="0">
              <a:solidFill>
                <a:schemeClr val="tx1"/>
              </a:solidFill>
            </a:endParaRPr>
          </a:p>
          <a:p>
            <a:pPr marL="0" indent="0">
              <a:buNone/>
            </a:pPr>
            <a:endParaRPr lang="en-US" u="sng" dirty="0" smtClean="0">
              <a:solidFill>
                <a:schemeClr val="tx1"/>
              </a:solidFill>
            </a:endParaRPr>
          </a:p>
          <a:p>
            <a:pPr marL="0" indent="0" algn="ctr">
              <a:buNone/>
            </a:pPr>
            <a:r>
              <a:rPr lang="en-US" sz="3200" b="1" u="sng" dirty="0" smtClean="0">
                <a:solidFill>
                  <a:schemeClr val="tx1"/>
                </a:solidFill>
              </a:rPr>
              <a:t>Process, Part A</a:t>
            </a:r>
          </a:p>
          <a:p>
            <a:pPr marL="0" indent="0" algn="ctr">
              <a:buNone/>
            </a:pPr>
            <a:r>
              <a:rPr lang="en-US" sz="3200" b="1" u="sng" dirty="0" smtClean="0">
                <a:solidFill>
                  <a:schemeClr val="tx1"/>
                </a:solidFill>
              </a:rPr>
              <a:t>Fingerprints</a:t>
            </a:r>
          </a:p>
        </p:txBody>
      </p:sp>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15</a:t>
            </a:fld>
            <a:endParaRPr lang="en-US"/>
          </a:p>
        </p:txBody>
      </p:sp>
      <p:sp>
        <p:nvSpPr>
          <p:cNvPr id="6" name="Date Placeholder 5"/>
          <p:cNvSpPr>
            <a:spLocks noGrp="1"/>
          </p:cNvSpPr>
          <p:nvPr>
            <p:ph type="dt" sz="half" idx="10"/>
          </p:nvPr>
        </p:nvSpPr>
        <p:spPr/>
        <p:txBody>
          <a:bodyPr/>
          <a:lstStyle/>
          <a:p>
            <a:fld id="{0D3E935E-14DF-554E-BA47-C3F3DFF625BD}" type="datetime1">
              <a:rPr lang="en-US" smtClean="0"/>
              <a:t>10/20/17</a:t>
            </a:fld>
            <a:endParaRPr lang="en-US"/>
          </a:p>
        </p:txBody>
      </p:sp>
    </p:spTree>
    <p:extLst>
      <p:ext uri="{BB962C8B-B14F-4D97-AF65-F5344CB8AC3E}">
        <p14:creationId xmlns:p14="http://schemas.microsoft.com/office/powerpoint/2010/main" val="3973199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381000"/>
            <a:ext cx="7583487" cy="1044388"/>
          </a:xfrm>
          <a:ln>
            <a:solidFill>
              <a:srgbClr val="FF0000"/>
            </a:solidFill>
          </a:ln>
        </p:spPr>
        <p:txBody>
          <a:bodyPr/>
          <a:lstStyle/>
          <a:p>
            <a:pPr algn="ctr"/>
            <a:r>
              <a:rPr lang="en-US" dirty="0" smtClean="0">
                <a:solidFill>
                  <a:srgbClr val="FF0000"/>
                </a:solidFill>
              </a:rPr>
              <a:t>Getting A PIN</a:t>
            </a:r>
            <a:endParaRPr lang="en-US"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n-US" u="sng" dirty="0" smtClean="0">
                <a:solidFill>
                  <a:schemeClr val="tx1"/>
                </a:solidFill>
              </a:rPr>
              <a:t>Process, Part </a:t>
            </a:r>
            <a:r>
              <a:rPr lang="en-US" u="sng" dirty="0">
                <a:solidFill>
                  <a:schemeClr val="tx1"/>
                </a:solidFill>
              </a:rPr>
              <a:t>A</a:t>
            </a:r>
            <a:r>
              <a:rPr lang="en-US" u="sng" dirty="0" smtClean="0">
                <a:solidFill>
                  <a:schemeClr val="tx1"/>
                </a:solidFill>
              </a:rPr>
              <a:t> - Fingerprints:</a:t>
            </a:r>
          </a:p>
          <a:p>
            <a:r>
              <a:rPr lang="en-US" dirty="0" smtClean="0">
                <a:solidFill>
                  <a:schemeClr val="tx1"/>
                </a:solidFill>
              </a:rPr>
              <a:t>Register with </a:t>
            </a:r>
            <a:r>
              <a:rPr lang="en-US" dirty="0">
                <a:solidFill>
                  <a:schemeClr val="tx1"/>
                </a:solidFill>
              </a:rPr>
              <a:t>NATA at </a:t>
            </a:r>
            <a:r>
              <a:rPr lang="en-US" dirty="0">
                <a:solidFill>
                  <a:schemeClr val="tx1"/>
                </a:solidFill>
                <a:hlinkClick r:id="rId2"/>
              </a:rPr>
              <a:t>http://info.natacs.aero/maryland-three-</a:t>
            </a:r>
            <a:r>
              <a:rPr lang="en-US" dirty="0" smtClean="0">
                <a:solidFill>
                  <a:schemeClr val="tx1"/>
                </a:solidFill>
                <a:hlinkClick r:id="rId2"/>
              </a:rPr>
              <a:t>program</a:t>
            </a:r>
            <a:endParaRPr lang="en-US" dirty="0" smtClean="0">
              <a:solidFill>
                <a:schemeClr val="tx1"/>
              </a:solidFill>
            </a:endParaRPr>
          </a:p>
          <a:p>
            <a:r>
              <a:rPr lang="en-US" dirty="0" smtClean="0">
                <a:solidFill>
                  <a:schemeClr val="tx1"/>
                </a:solidFill>
              </a:rPr>
              <a:t>Follow NATA instructions to register and get fingerprints taken.  </a:t>
            </a:r>
            <a:r>
              <a:rPr lang="en-US" u="sng" dirty="0" smtClean="0">
                <a:solidFill>
                  <a:schemeClr val="tx1"/>
                </a:solidFill>
              </a:rPr>
              <a:t>IGNORE everything else on that site about how to get a PIN.</a:t>
            </a:r>
          </a:p>
          <a:p>
            <a:r>
              <a:rPr lang="en-US" dirty="0" smtClean="0">
                <a:solidFill>
                  <a:schemeClr val="tx1"/>
                </a:solidFill>
              </a:rPr>
              <a:t>Complete the “Fingerprint Control Form” on the NATA site and print it out.  DO NOT SIGN OR DATE IT AT THIS TIME.</a:t>
            </a:r>
          </a:p>
        </p:txBody>
      </p:sp>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16</a:t>
            </a:fld>
            <a:endParaRPr lang="en-US"/>
          </a:p>
        </p:txBody>
      </p:sp>
      <p:sp>
        <p:nvSpPr>
          <p:cNvPr id="6" name="Date Placeholder 5"/>
          <p:cNvSpPr>
            <a:spLocks noGrp="1"/>
          </p:cNvSpPr>
          <p:nvPr>
            <p:ph type="dt" sz="half" idx="10"/>
          </p:nvPr>
        </p:nvSpPr>
        <p:spPr/>
        <p:txBody>
          <a:bodyPr/>
          <a:lstStyle/>
          <a:p>
            <a:fld id="{0D3E935E-14DF-554E-BA47-C3F3DFF625BD}" type="datetime1">
              <a:rPr lang="en-US" smtClean="0"/>
              <a:t>10/20/17</a:t>
            </a:fld>
            <a:endParaRPr lang="en-US"/>
          </a:p>
        </p:txBody>
      </p:sp>
    </p:spTree>
    <p:extLst>
      <p:ext uri="{BB962C8B-B14F-4D97-AF65-F5344CB8AC3E}">
        <p14:creationId xmlns:p14="http://schemas.microsoft.com/office/powerpoint/2010/main" val="3840209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381000"/>
            <a:ext cx="7583487" cy="1044388"/>
          </a:xfrm>
          <a:ln>
            <a:solidFill>
              <a:srgbClr val="FF0000"/>
            </a:solidFill>
          </a:ln>
        </p:spPr>
        <p:txBody>
          <a:bodyPr/>
          <a:lstStyle/>
          <a:p>
            <a:pPr algn="ctr"/>
            <a:r>
              <a:rPr lang="en-US" dirty="0" smtClean="0">
                <a:solidFill>
                  <a:srgbClr val="FF0000"/>
                </a:solidFill>
              </a:rPr>
              <a:t>Getting A PIN</a:t>
            </a:r>
            <a:endParaRPr lang="en-US"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n-US" u="sng" dirty="0" smtClean="0">
                <a:solidFill>
                  <a:schemeClr val="tx1"/>
                </a:solidFill>
              </a:rPr>
              <a:t>Part A Continued:</a:t>
            </a:r>
          </a:p>
          <a:p>
            <a:r>
              <a:rPr lang="en-US" dirty="0" smtClean="0">
                <a:solidFill>
                  <a:schemeClr val="tx1"/>
                </a:solidFill>
              </a:rPr>
              <a:t>Make an appointment to get fingerprints </a:t>
            </a:r>
            <a:r>
              <a:rPr lang="en-US" dirty="0">
                <a:solidFill>
                  <a:schemeClr val="tx1"/>
                </a:solidFill>
              </a:rPr>
              <a:t>t</a:t>
            </a:r>
            <a:r>
              <a:rPr lang="en-US" dirty="0" smtClean="0">
                <a:solidFill>
                  <a:schemeClr val="tx1"/>
                </a:solidFill>
              </a:rPr>
              <a:t>aken at a participating NATA site (list on their web site) or a local </a:t>
            </a:r>
            <a:r>
              <a:rPr lang="en-US" dirty="0">
                <a:solidFill>
                  <a:schemeClr val="tx1"/>
                </a:solidFill>
              </a:rPr>
              <a:t>l</a:t>
            </a:r>
            <a:r>
              <a:rPr lang="en-US" dirty="0" smtClean="0">
                <a:solidFill>
                  <a:schemeClr val="tx1"/>
                </a:solidFill>
              </a:rPr>
              <a:t>aw enforcement agency.  Find out if they need you to bring fingerprint cards, if so call NATA and they will be sent to you.  </a:t>
            </a:r>
          </a:p>
          <a:p>
            <a:r>
              <a:rPr lang="en-US" dirty="0" smtClean="0">
                <a:solidFill>
                  <a:schemeClr val="tx1"/>
                </a:solidFill>
              </a:rPr>
              <a:t>Take the NATA “Fingerprint Control Form” with you when you go to get your fingerprints taken.  This form MUST be signed IN THE PRESENCE OF THE FINGERPRINT COLLECTOR.</a:t>
            </a:r>
          </a:p>
          <a:p>
            <a:pPr marL="457200" indent="-457200">
              <a:buFont typeface="+mj-lt"/>
              <a:buAutoNum type="arabicPeriod"/>
            </a:pPr>
            <a:endParaRPr lang="en-US" dirty="0" smtClean="0">
              <a:solidFill>
                <a:schemeClr val="tx1"/>
              </a:solidFill>
            </a:endParaRPr>
          </a:p>
        </p:txBody>
      </p:sp>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17</a:t>
            </a:fld>
            <a:endParaRPr lang="en-US"/>
          </a:p>
        </p:txBody>
      </p:sp>
      <p:sp>
        <p:nvSpPr>
          <p:cNvPr id="6" name="Date Placeholder 5"/>
          <p:cNvSpPr>
            <a:spLocks noGrp="1"/>
          </p:cNvSpPr>
          <p:nvPr>
            <p:ph type="dt" sz="half" idx="10"/>
          </p:nvPr>
        </p:nvSpPr>
        <p:spPr/>
        <p:txBody>
          <a:bodyPr/>
          <a:lstStyle/>
          <a:p>
            <a:fld id="{AB945173-3B58-4444-BD8C-09305233DA7D}" type="datetime1">
              <a:rPr lang="en-US" smtClean="0"/>
              <a:t>10/20/17</a:t>
            </a:fld>
            <a:endParaRPr lang="en-US"/>
          </a:p>
        </p:txBody>
      </p:sp>
    </p:spTree>
    <p:extLst>
      <p:ext uri="{BB962C8B-B14F-4D97-AF65-F5344CB8AC3E}">
        <p14:creationId xmlns:p14="http://schemas.microsoft.com/office/powerpoint/2010/main" val="3848919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381000"/>
            <a:ext cx="7583487" cy="1044388"/>
          </a:xfrm>
          <a:ln>
            <a:solidFill>
              <a:srgbClr val="FF0000"/>
            </a:solidFill>
          </a:ln>
        </p:spPr>
        <p:txBody>
          <a:bodyPr/>
          <a:lstStyle/>
          <a:p>
            <a:pPr algn="ctr"/>
            <a:r>
              <a:rPr lang="en-US" dirty="0" smtClean="0">
                <a:solidFill>
                  <a:srgbClr val="FF0000"/>
                </a:solidFill>
              </a:rPr>
              <a:t>Getting A PIN</a:t>
            </a:r>
            <a:endParaRPr lang="en-US"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n-US" u="sng" dirty="0" smtClean="0">
                <a:solidFill>
                  <a:schemeClr val="tx1"/>
                </a:solidFill>
              </a:rPr>
              <a:t>Part A, Continued 2</a:t>
            </a:r>
            <a:r>
              <a:rPr lang="en-US" dirty="0" smtClean="0">
                <a:solidFill>
                  <a:schemeClr val="tx1"/>
                </a:solidFill>
              </a:rPr>
              <a:t>:</a:t>
            </a:r>
          </a:p>
          <a:p>
            <a:pPr marL="0" indent="0">
              <a:buNone/>
            </a:pPr>
            <a:r>
              <a:rPr lang="en-US" dirty="0" smtClean="0">
                <a:solidFill>
                  <a:schemeClr val="tx1"/>
                </a:solidFill>
              </a:rPr>
              <a:t>Most locations that take fingerprints electronically and some that use cards will take your Fingerprint Control Form and submit everything.  </a:t>
            </a:r>
          </a:p>
          <a:p>
            <a:pPr marL="0" indent="0">
              <a:buNone/>
            </a:pPr>
            <a:r>
              <a:rPr lang="en-US" dirty="0" smtClean="0">
                <a:solidFill>
                  <a:schemeClr val="tx1"/>
                </a:solidFill>
              </a:rPr>
              <a:t>For some locations that use cards, you’ll have to submit them yourself.   </a:t>
            </a:r>
            <a:r>
              <a:rPr lang="en-US" dirty="0">
                <a:solidFill>
                  <a:schemeClr val="tx1"/>
                </a:solidFill>
              </a:rPr>
              <a:t>S</a:t>
            </a:r>
            <a:r>
              <a:rPr lang="en-US" dirty="0" smtClean="0">
                <a:solidFill>
                  <a:schemeClr val="tx1"/>
                </a:solidFill>
              </a:rPr>
              <a:t>end the fingerprint cards </a:t>
            </a:r>
            <a:r>
              <a:rPr lang="en-US" b="1" i="1" u="sng" dirty="0" smtClean="0">
                <a:solidFill>
                  <a:srgbClr val="FFFF00"/>
                </a:solidFill>
              </a:rPr>
              <a:t>and the Fingerprint Control Form</a:t>
            </a:r>
            <a:r>
              <a:rPr lang="en-US" dirty="0" smtClean="0">
                <a:solidFill>
                  <a:schemeClr val="tx1"/>
                </a:solidFill>
              </a:rPr>
              <a:t> to NATA at the address on the form.  It is HIGHLY recommended that you use a service that provides tracking – USPS Priority Mail (about $7, 2-3 days) Express Mail, </a:t>
            </a:r>
            <a:r>
              <a:rPr lang="en-US" dirty="0" err="1" smtClean="0">
                <a:solidFill>
                  <a:schemeClr val="tx1"/>
                </a:solidFill>
              </a:rPr>
              <a:t>Fedex</a:t>
            </a:r>
            <a:r>
              <a:rPr lang="en-US" dirty="0" smtClean="0">
                <a:solidFill>
                  <a:schemeClr val="tx1"/>
                </a:solidFill>
              </a:rPr>
              <a:t>, or UPS.</a:t>
            </a:r>
          </a:p>
          <a:p>
            <a:pPr marL="0" indent="0">
              <a:buNone/>
            </a:pPr>
            <a:endParaRPr lang="en-US" dirty="0" smtClean="0">
              <a:solidFill>
                <a:schemeClr val="tx1"/>
              </a:solidFill>
            </a:endParaRPr>
          </a:p>
          <a:p>
            <a:pPr marL="457200" indent="-457200">
              <a:buFont typeface="+mj-lt"/>
              <a:buAutoNum type="arabicPeriod"/>
            </a:pPr>
            <a:endParaRPr lang="en-US" dirty="0" smtClean="0">
              <a:solidFill>
                <a:schemeClr val="tx1"/>
              </a:solidFill>
            </a:endParaRPr>
          </a:p>
        </p:txBody>
      </p:sp>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18</a:t>
            </a:fld>
            <a:endParaRPr lang="en-US"/>
          </a:p>
        </p:txBody>
      </p:sp>
      <p:sp>
        <p:nvSpPr>
          <p:cNvPr id="6" name="Date Placeholder 5"/>
          <p:cNvSpPr>
            <a:spLocks noGrp="1"/>
          </p:cNvSpPr>
          <p:nvPr>
            <p:ph type="dt" sz="half" idx="10"/>
          </p:nvPr>
        </p:nvSpPr>
        <p:spPr/>
        <p:txBody>
          <a:bodyPr/>
          <a:lstStyle/>
          <a:p>
            <a:fld id="{33E7D5BD-B789-E84F-B2AC-74C96E159C6A}" type="datetime1">
              <a:rPr lang="en-US" smtClean="0"/>
              <a:t>10/20/17</a:t>
            </a:fld>
            <a:endParaRPr lang="en-US"/>
          </a:p>
        </p:txBody>
      </p:sp>
    </p:spTree>
    <p:extLst>
      <p:ext uri="{BB962C8B-B14F-4D97-AF65-F5344CB8AC3E}">
        <p14:creationId xmlns:p14="http://schemas.microsoft.com/office/powerpoint/2010/main" val="2158095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381000"/>
            <a:ext cx="7583487" cy="1044388"/>
          </a:xfrm>
          <a:ln>
            <a:solidFill>
              <a:srgbClr val="FF0000"/>
            </a:solidFill>
          </a:ln>
        </p:spPr>
        <p:txBody>
          <a:bodyPr/>
          <a:lstStyle/>
          <a:p>
            <a:pPr algn="ctr"/>
            <a:r>
              <a:rPr lang="en-US" dirty="0" smtClean="0">
                <a:solidFill>
                  <a:srgbClr val="FF0000"/>
                </a:solidFill>
              </a:rPr>
              <a:t>Getting A PIN</a:t>
            </a:r>
            <a:endParaRPr lang="en-US" dirty="0">
              <a:solidFill>
                <a:srgbClr val="FF0000"/>
              </a:solidFill>
            </a:endParaRPr>
          </a:p>
        </p:txBody>
      </p:sp>
      <p:sp>
        <p:nvSpPr>
          <p:cNvPr id="3" name="Content Placeholder 2"/>
          <p:cNvSpPr>
            <a:spLocks noGrp="1"/>
          </p:cNvSpPr>
          <p:nvPr>
            <p:ph idx="1"/>
          </p:nvPr>
        </p:nvSpPr>
        <p:spPr/>
        <p:txBody>
          <a:bodyPr>
            <a:normAutofit/>
          </a:bodyPr>
          <a:lstStyle/>
          <a:p>
            <a:pPr marL="0" indent="0">
              <a:buNone/>
            </a:pPr>
            <a:endParaRPr lang="en-US" u="sng" dirty="0" smtClean="0">
              <a:solidFill>
                <a:schemeClr val="tx1"/>
              </a:solidFill>
            </a:endParaRPr>
          </a:p>
          <a:p>
            <a:pPr marL="0" indent="0">
              <a:buNone/>
            </a:pPr>
            <a:endParaRPr lang="en-US" u="sng" dirty="0" smtClean="0">
              <a:solidFill>
                <a:schemeClr val="tx1"/>
              </a:solidFill>
            </a:endParaRPr>
          </a:p>
          <a:p>
            <a:pPr marL="0" indent="0" algn="ctr">
              <a:buNone/>
            </a:pPr>
            <a:r>
              <a:rPr lang="en-US" sz="3200" b="1" u="sng" dirty="0" smtClean="0">
                <a:solidFill>
                  <a:schemeClr val="tx1"/>
                </a:solidFill>
              </a:rPr>
              <a:t>Process, Part B</a:t>
            </a:r>
          </a:p>
          <a:p>
            <a:pPr marL="0" indent="0" algn="ctr">
              <a:buNone/>
            </a:pPr>
            <a:r>
              <a:rPr lang="en-US" sz="3200" b="1" u="sng" dirty="0" smtClean="0">
                <a:solidFill>
                  <a:schemeClr val="tx1"/>
                </a:solidFill>
              </a:rPr>
              <a:t>Submission of Documents</a:t>
            </a:r>
          </a:p>
        </p:txBody>
      </p:sp>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19</a:t>
            </a:fld>
            <a:endParaRPr lang="en-US"/>
          </a:p>
        </p:txBody>
      </p:sp>
      <p:sp>
        <p:nvSpPr>
          <p:cNvPr id="6" name="Date Placeholder 5"/>
          <p:cNvSpPr>
            <a:spLocks noGrp="1"/>
          </p:cNvSpPr>
          <p:nvPr>
            <p:ph type="dt" sz="half" idx="10"/>
          </p:nvPr>
        </p:nvSpPr>
        <p:spPr/>
        <p:txBody>
          <a:bodyPr/>
          <a:lstStyle/>
          <a:p>
            <a:fld id="{0D3E935E-14DF-554E-BA47-C3F3DFF625BD}" type="datetime1">
              <a:rPr lang="en-US" smtClean="0"/>
              <a:t>10/20/17</a:t>
            </a:fld>
            <a:endParaRPr lang="en-US"/>
          </a:p>
        </p:txBody>
      </p:sp>
    </p:spTree>
    <p:extLst>
      <p:ext uri="{BB962C8B-B14F-4D97-AF65-F5344CB8AC3E}">
        <p14:creationId xmlns:p14="http://schemas.microsoft.com/office/powerpoint/2010/main" val="4280287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Welcome!!</a:t>
            </a:r>
            <a:endParaRPr lang="en-US" dirty="0">
              <a:solidFill>
                <a:srgbClr val="FF0000"/>
              </a:solidFill>
            </a:endParaRPr>
          </a:p>
        </p:txBody>
      </p:sp>
      <p:sp>
        <p:nvSpPr>
          <p:cNvPr id="3" name="Content Placeholder 2"/>
          <p:cNvSpPr>
            <a:spLocks noGrp="1"/>
          </p:cNvSpPr>
          <p:nvPr>
            <p:ph idx="1"/>
          </p:nvPr>
        </p:nvSpPr>
        <p:spPr>
          <a:xfrm>
            <a:off x="779463" y="1671280"/>
            <a:ext cx="7583487" cy="4208930"/>
          </a:xfrm>
        </p:spPr>
        <p:txBody>
          <a:bodyPr>
            <a:normAutofit fontScale="92500" lnSpcReduction="10000"/>
          </a:bodyPr>
          <a:lstStyle/>
          <a:p>
            <a:pPr marL="0" indent="0">
              <a:buNone/>
            </a:pPr>
            <a:r>
              <a:rPr lang="en-US" dirty="0" smtClean="0"/>
              <a:t>Our goal today is to demystify the Washington, DC airspace as it relates to General Aviation.</a:t>
            </a:r>
          </a:p>
          <a:p>
            <a:pPr marL="0" indent="0">
              <a:buNone/>
            </a:pPr>
            <a:r>
              <a:rPr lang="en-US" dirty="0" smtClean="0"/>
              <a:t>Contrary to popular belief (and some misinformation in the industry press) you CAN fly your private airplane here.  All it takes is an understanding of some relatively simple requirements and …. common sense.</a:t>
            </a:r>
          </a:p>
          <a:p>
            <a:pPr marL="0" indent="0">
              <a:buNone/>
            </a:pPr>
            <a:r>
              <a:rPr lang="en-US" dirty="0" smtClean="0"/>
              <a:t>We’ll cover:</a:t>
            </a:r>
          </a:p>
          <a:p>
            <a:r>
              <a:rPr lang="en-US" dirty="0" smtClean="0"/>
              <a:t>The Flight Restricted Zone (FRZ)</a:t>
            </a:r>
          </a:p>
          <a:p>
            <a:r>
              <a:rPr lang="en-US" dirty="0" smtClean="0"/>
              <a:t>The FRZ PIN &amp; How To Get One</a:t>
            </a:r>
          </a:p>
          <a:p>
            <a:r>
              <a:rPr lang="en-US" dirty="0" smtClean="0"/>
              <a:t>FRZ Operations – the Nuts &amp; Bolts</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2</a:t>
            </a:fld>
            <a:endParaRPr lang="en-US"/>
          </a:p>
        </p:txBody>
      </p:sp>
      <p:sp>
        <p:nvSpPr>
          <p:cNvPr id="6" name="Date Placeholder 5"/>
          <p:cNvSpPr>
            <a:spLocks noGrp="1"/>
          </p:cNvSpPr>
          <p:nvPr>
            <p:ph type="dt" sz="half" idx="10"/>
          </p:nvPr>
        </p:nvSpPr>
        <p:spPr/>
        <p:txBody>
          <a:bodyPr/>
          <a:lstStyle/>
          <a:p>
            <a:fld id="{9B51D545-ED93-684E-8A21-F6232DEF7970}" type="datetime1">
              <a:rPr lang="en-US" smtClean="0"/>
              <a:t>10/20/17</a:t>
            </a:fld>
            <a:endParaRPr lang="en-US"/>
          </a:p>
        </p:txBody>
      </p:sp>
    </p:spTree>
    <p:extLst>
      <p:ext uri="{BB962C8B-B14F-4D97-AF65-F5344CB8AC3E}">
        <p14:creationId xmlns:p14="http://schemas.microsoft.com/office/powerpoint/2010/main" val="1154143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6482" y="634956"/>
            <a:ext cx="3936467" cy="1150981"/>
          </a:xfrm>
        </p:spPr>
        <p:txBody>
          <a:bodyPr/>
          <a:lstStyle/>
          <a:p>
            <a:r>
              <a:rPr lang="en-US" dirty="0" smtClean="0">
                <a:hlinkClick r:id="rId2"/>
              </a:rPr>
              <a:t>TSA Form 418</a:t>
            </a:r>
            <a:endParaRPr lang="en-US" dirty="0"/>
          </a:p>
        </p:txBody>
      </p:sp>
      <p:sp>
        <p:nvSpPr>
          <p:cNvPr id="3" name="Text Placeholder 2"/>
          <p:cNvSpPr>
            <a:spLocks noGrp="1"/>
          </p:cNvSpPr>
          <p:nvPr>
            <p:ph type="body" sz="half" idx="2"/>
          </p:nvPr>
        </p:nvSpPr>
        <p:spPr>
          <a:xfrm>
            <a:off x="4426482" y="2042906"/>
            <a:ext cx="3934181" cy="3595894"/>
          </a:xfrm>
        </p:spPr>
        <p:txBody>
          <a:bodyPr>
            <a:normAutofit fontScale="92500" lnSpcReduction="10000"/>
          </a:bodyPr>
          <a:lstStyle/>
          <a:p>
            <a:r>
              <a:rPr lang="en-US" sz="1400" dirty="0" smtClean="0"/>
              <a:t>Check “Hyde Field” &amp; “Transient” boxes in Section 1.</a:t>
            </a:r>
          </a:p>
          <a:p>
            <a:r>
              <a:rPr lang="en-US" sz="1400" dirty="0" smtClean="0"/>
              <a:t>Complete Sections 2, (Applicant Information), &amp; 3, (Airman/Aircraft Information).</a:t>
            </a:r>
          </a:p>
          <a:p>
            <a:endParaRPr lang="en-US" sz="800" dirty="0" smtClean="0"/>
          </a:p>
          <a:p>
            <a:r>
              <a:rPr lang="en-US" dirty="0" smtClean="0"/>
              <a:t>       </a:t>
            </a:r>
            <a:r>
              <a:rPr lang="en-US" sz="1500" dirty="0" smtClean="0"/>
              <a:t> Ignore this!</a:t>
            </a:r>
            <a:endParaRPr lang="en-US" sz="600" dirty="0"/>
          </a:p>
          <a:p>
            <a:r>
              <a:rPr lang="en-US" dirty="0" smtClean="0"/>
              <a:t>         </a:t>
            </a:r>
          </a:p>
          <a:p>
            <a:r>
              <a:rPr lang="en-US" dirty="0"/>
              <a:t> </a:t>
            </a:r>
            <a:r>
              <a:rPr lang="en-US" dirty="0" smtClean="0"/>
              <a:t>      </a:t>
            </a:r>
            <a:r>
              <a:rPr lang="en-US" sz="1500" dirty="0" smtClean="0"/>
              <a:t> ONLY for fingerprinting at DCA</a:t>
            </a:r>
            <a:endParaRPr lang="en-US" sz="600" dirty="0"/>
          </a:p>
          <a:p>
            <a:r>
              <a:rPr lang="en-US" dirty="0" smtClean="0"/>
              <a:t>       </a:t>
            </a:r>
          </a:p>
          <a:p>
            <a:endParaRPr lang="en-US" dirty="0"/>
          </a:p>
          <a:p>
            <a:r>
              <a:rPr lang="en-US" dirty="0" smtClean="0"/>
              <a:t>                     Sign &amp; date here!</a:t>
            </a:r>
          </a:p>
          <a:p>
            <a:endParaRPr lang="en-US" dirty="0" smtClean="0"/>
          </a:p>
          <a:p>
            <a:r>
              <a:rPr lang="en-US" dirty="0" smtClean="0"/>
              <a:t>Don’t forget contact information!</a:t>
            </a:r>
            <a:endParaRPr lang="en-US" dirty="0"/>
          </a:p>
        </p:txBody>
      </p:sp>
      <p:pic>
        <p:nvPicPr>
          <p:cNvPr id="5" name="Picture Placeholder 4" descr="frzpkg.8.11.14-1(2)(1)_Page_2.jpg"/>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26376" b="-26376"/>
          <a:stretch>
            <a:fillRect/>
          </a:stretch>
        </p:blipFill>
        <p:spPr>
          <a:xfrm flipH="1">
            <a:off x="188251" y="-389672"/>
            <a:ext cx="4118596" cy="8137929"/>
          </a:xfrm>
        </p:spPr>
      </p:pic>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20</a:t>
            </a:fld>
            <a:endParaRPr lang="en-US"/>
          </a:p>
        </p:txBody>
      </p:sp>
      <p:sp>
        <p:nvSpPr>
          <p:cNvPr id="10" name="Left Arrow 9"/>
          <p:cNvSpPr/>
          <p:nvPr/>
        </p:nvSpPr>
        <p:spPr>
          <a:xfrm>
            <a:off x="4765218" y="4325528"/>
            <a:ext cx="733694"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a:off x="3583930" y="3226823"/>
            <a:ext cx="1181288"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A52DFF1-D7C7-F742-81F5-C50EC430CAF3}" type="datetime1">
              <a:rPr lang="en-US" smtClean="0"/>
              <a:t>10/20/17</a:t>
            </a:fld>
            <a:endParaRPr lang="en-US"/>
          </a:p>
        </p:txBody>
      </p:sp>
      <p:cxnSp>
        <p:nvCxnSpPr>
          <p:cNvPr id="13" name="Straight Arrow Connector 12"/>
          <p:cNvCxnSpPr/>
          <p:nvPr/>
        </p:nvCxnSpPr>
        <p:spPr>
          <a:xfrm flipH="1" flipV="1">
            <a:off x="2682691" y="4706957"/>
            <a:ext cx="1743791" cy="62914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3717026" y="3763235"/>
            <a:ext cx="1153702" cy="10485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6780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14820" y="533400"/>
            <a:ext cx="4148129" cy="1252538"/>
          </a:xfrm>
        </p:spPr>
        <p:txBody>
          <a:bodyPr/>
          <a:lstStyle/>
          <a:p>
            <a:r>
              <a:rPr lang="en-US" dirty="0" smtClean="0"/>
              <a:t>Hyde PIN Form</a:t>
            </a:r>
            <a:r>
              <a:rPr lang="en-US" dirty="0"/>
              <a:t/>
            </a:r>
            <a:br>
              <a:rPr lang="en-US" dirty="0"/>
            </a:br>
            <a:endParaRPr lang="en-US" dirty="0"/>
          </a:p>
        </p:txBody>
      </p:sp>
      <p:sp>
        <p:nvSpPr>
          <p:cNvPr id="6" name="Text Placeholder 5"/>
          <p:cNvSpPr>
            <a:spLocks noGrp="1"/>
          </p:cNvSpPr>
          <p:nvPr>
            <p:ph type="body" sz="half" idx="2"/>
          </p:nvPr>
        </p:nvSpPr>
        <p:spPr>
          <a:xfrm>
            <a:off x="4214820" y="3070587"/>
            <a:ext cx="4145843" cy="1910785"/>
          </a:xfrm>
        </p:spPr>
        <p:txBody>
          <a:bodyPr/>
          <a:lstStyle/>
          <a:p>
            <a:pPr marL="285750" indent="-285750">
              <a:buFont typeface="Arial"/>
              <a:buChar char="•"/>
            </a:pPr>
            <a:r>
              <a:rPr lang="en-US" dirty="0" smtClean="0"/>
              <a:t>Complete top ONLY</a:t>
            </a:r>
          </a:p>
          <a:p>
            <a:pPr marL="285750" indent="-285750">
              <a:buFont typeface="Arial"/>
              <a:buChar char="•"/>
            </a:pPr>
            <a:r>
              <a:rPr lang="en-US" dirty="0" smtClean="0"/>
              <a:t>DO NOT sign</a:t>
            </a:r>
          </a:p>
          <a:p>
            <a:pPr marL="285750" indent="-285750">
              <a:buFont typeface="Arial"/>
              <a:buChar char="•"/>
            </a:pPr>
            <a:r>
              <a:rPr lang="en-US" i="1" dirty="0" smtClean="0"/>
              <a:t>Legible</a:t>
            </a:r>
            <a:r>
              <a:rPr lang="en-US" dirty="0" smtClean="0"/>
              <a:t> email &amp; phone - important</a:t>
            </a:r>
            <a:endParaRPr lang="en-US" dirty="0"/>
          </a:p>
        </p:txBody>
      </p:sp>
      <p:pic>
        <p:nvPicPr>
          <p:cNvPr id="11" name="Picture Placeholder 10" descr="frzpkg.8.11.14-1(2)(1)_Page_1.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6342" b="-26342"/>
          <a:stretch>
            <a:fillRect/>
          </a:stretch>
        </p:blipFill>
        <p:spPr>
          <a:xfrm flipH="1">
            <a:off x="188252" y="-547688"/>
            <a:ext cx="3906934" cy="7719706"/>
          </a:xfrm>
        </p:spPr>
      </p:pic>
      <p:sp>
        <p:nvSpPr>
          <p:cNvPr id="2" name="Footer Placeholder 1"/>
          <p:cNvSpPr>
            <a:spLocks noGrp="1"/>
          </p:cNvSpPr>
          <p:nvPr>
            <p:ph type="ftr" sz="quarter" idx="11"/>
          </p:nvPr>
        </p:nvSpPr>
        <p:spPr/>
        <p:txBody>
          <a:bodyPr/>
          <a:lstStyle/>
          <a:p>
            <a:r>
              <a:rPr lang="en-US" smtClean="0"/>
              <a:t>PIN &amp; FRZ Seminar – Harford County -  Stan Fetter - 10/2017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21</a:t>
            </a:fld>
            <a:endParaRPr lang="en-US"/>
          </a:p>
        </p:txBody>
      </p:sp>
      <p:sp>
        <p:nvSpPr>
          <p:cNvPr id="5" name="Left Arrow 4"/>
          <p:cNvSpPr/>
          <p:nvPr/>
        </p:nvSpPr>
        <p:spPr>
          <a:xfrm rot="1108574">
            <a:off x="4321548" y="1927185"/>
            <a:ext cx="965922" cy="458153"/>
          </a:xfrm>
          <a:prstGeom prst="leftArrow">
            <a:avLst>
              <a:gd name="adj1" fmla="val 54062"/>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Arrow 7"/>
          <p:cNvSpPr/>
          <p:nvPr/>
        </p:nvSpPr>
        <p:spPr>
          <a:xfrm rot="20341404">
            <a:off x="4320097" y="2566177"/>
            <a:ext cx="986304" cy="440989"/>
          </a:xfrm>
          <a:prstGeom prst="leftArrow">
            <a:avLst>
              <a:gd name="adj1" fmla="val 54062"/>
              <a:gd name="adj2" fmla="val 5000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52050472-D2E0-D543-8139-97D92CAA63A3}" type="datetime1">
              <a:rPr lang="en-US" smtClean="0"/>
              <a:t>10/20/17</a:t>
            </a:fld>
            <a:endParaRPr lang="en-US"/>
          </a:p>
        </p:txBody>
      </p:sp>
    </p:spTree>
    <p:extLst>
      <p:ext uri="{BB962C8B-B14F-4D97-AF65-F5344CB8AC3E}">
        <p14:creationId xmlns:p14="http://schemas.microsoft.com/office/powerpoint/2010/main" val="799878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381000"/>
            <a:ext cx="7583487" cy="1044388"/>
          </a:xfrm>
        </p:spPr>
        <p:txBody>
          <a:bodyPr/>
          <a:lstStyle/>
          <a:p>
            <a:pPr algn="ctr"/>
            <a:r>
              <a:rPr lang="en-US" dirty="0">
                <a:solidFill>
                  <a:srgbClr val="FF0000"/>
                </a:solidFill>
              </a:rPr>
              <a:t>Getting A PIN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In addition, copies of the following are required:  </a:t>
            </a:r>
          </a:p>
          <a:p>
            <a:r>
              <a:rPr lang="en-US" dirty="0" smtClean="0"/>
              <a:t>Copy of FAA License or Student Pilot Certificate*</a:t>
            </a:r>
          </a:p>
          <a:p>
            <a:r>
              <a:rPr lang="en-US" dirty="0" smtClean="0"/>
              <a:t>Copy of FAA Medical or Basic Medical**</a:t>
            </a:r>
          </a:p>
          <a:p>
            <a:r>
              <a:rPr lang="en-US" dirty="0" smtClean="0"/>
              <a:t>Copy of Government-Issued Photo ID</a:t>
            </a:r>
          </a:p>
          <a:p>
            <a:r>
              <a:rPr lang="en-US" dirty="0" smtClean="0"/>
              <a:t>Copy of SFRA Training Completion Certificate</a:t>
            </a:r>
          </a:p>
          <a:p>
            <a:pPr marL="577850" lvl="2" indent="0">
              <a:buNone/>
            </a:pPr>
            <a:endParaRPr lang="en-US" dirty="0" smtClean="0"/>
          </a:p>
          <a:p>
            <a:pPr marL="577850" lvl="2" indent="0">
              <a:buNone/>
            </a:pPr>
            <a:r>
              <a:rPr lang="en-US" dirty="0" smtClean="0"/>
              <a:t>*Student pilot certificate must have been issued within the last 5 years</a:t>
            </a:r>
          </a:p>
          <a:p>
            <a:pPr marL="577850" lvl="2" indent="0">
              <a:buNone/>
            </a:pPr>
            <a:r>
              <a:rPr lang="en-US" dirty="0" smtClean="0"/>
              <a:t>**FAA medical must have been issued within the last 5 years.  Not required for Sport Pilot Applicants.</a:t>
            </a:r>
          </a:p>
        </p:txBody>
      </p:sp>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22</a:t>
            </a:fld>
            <a:endParaRPr lang="en-US"/>
          </a:p>
        </p:txBody>
      </p:sp>
      <p:sp>
        <p:nvSpPr>
          <p:cNvPr id="6" name="Date Placeholder 5"/>
          <p:cNvSpPr>
            <a:spLocks noGrp="1"/>
          </p:cNvSpPr>
          <p:nvPr>
            <p:ph type="dt" sz="half" idx="10"/>
          </p:nvPr>
        </p:nvSpPr>
        <p:spPr/>
        <p:txBody>
          <a:bodyPr/>
          <a:lstStyle/>
          <a:p>
            <a:fld id="{E5716795-747C-4247-BC44-6EF725DD8B01}" type="datetime1">
              <a:rPr lang="en-US" smtClean="0"/>
              <a:t>10/20/17</a:t>
            </a:fld>
            <a:endParaRPr lang="en-US"/>
          </a:p>
        </p:txBody>
      </p:sp>
    </p:spTree>
    <p:extLst>
      <p:ext uri="{BB962C8B-B14F-4D97-AF65-F5344CB8AC3E}">
        <p14:creationId xmlns:p14="http://schemas.microsoft.com/office/powerpoint/2010/main" val="3400141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381000"/>
            <a:ext cx="7583487" cy="1044388"/>
          </a:xfrm>
          <a:ln>
            <a:solidFill>
              <a:srgbClr val="FF0000"/>
            </a:solidFill>
          </a:ln>
        </p:spPr>
        <p:txBody>
          <a:bodyPr/>
          <a:lstStyle/>
          <a:p>
            <a:pPr algn="ctr"/>
            <a:r>
              <a:rPr lang="en-US" dirty="0" smtClean="0">
                <a:solidFill>
                  <a:srgbClr val="FF0000"/>
                </a:solidFill>
              </a:rPr>
              <a:t>Getting A PIN</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pPr marL="0" indent="0">
              <a:buNone/>
            </a:pPr>
            <a:r>
              <a:rPr lang="en-US" dirty="0" smtClean="0">
                <a:solidFill>
                  <a:schemeClr val="tx1"/>
                </a:solidFill>
              </a:rPr>
              <a:t>Submit required documents:  </a:t>
            </a:r>
          </a:p>
          <a:p>
            <a:r>
              <a:rPr lang="en-US" dirty="0" smtClean="0">
                <a:solidFill>
                  <a:schemeClr val="tx1"/>
                </a:solidFill>
              </a:rPr>
              <a:t>Scan and send PDF (best) or JPEG/PNG files to </a:t>
            </a:r>
            <a:r>
              <a:rPr lang="en-US" dirty="0" smtClean="0">
                <a:solidFill>
                  <a:schemeClr val="tx1"/>
                </a:solidFill>
                <a:hlinkClick r:id="rId2"/>
              </a:rPr>
              <a:t>pinprocessing@hydefield.com</a:t>
            </a:r>
            <a:r>
              <a:rPr lang="en-US" dirty="0" smtClean="0">
                <a:solidFill>
                  <a:schemeClr val="tx1"/>
                </a:solidFill>
              </a:rPr>
              <a:t> </a:t>
            </a:r>
          </a:p>
          <a:p>
            <a:r>
              <a:rPr lang="en-US" dirty="0" smtClean="0">
                <a:solidFill>
                  <a:schemeClr val="tx1"/>
                </a:solidFill>
              </a:rPr>
              <a:t>Mail to:     </a:t>
            </a:r>
          </a:p>
          <a:p>
            <a:pPr marL="0" indent="0">
              <a:lnSpc>
                <a:spcPct val="70000"/>
              </a:lnSpc>
              <a:buNone/>
            </a:pPr>
            <a:r>
              <a:rPr lang="en-US" dirty="0" smtClean="0">
                <a:solidFill>
                  <a:schemeClr val="tx1"/>
                </a:solidFill>
              </a:rPr>
              <a:t>	Airport Security Coordinator</a:t>
            </a:r>
          </a:p>
          <a:p>
            <a:pPr marL="0" indent="0">
              <a:lnSpc>
                <a:spcPct val="70000"/>
              </a:lnSpc>
              <a:buNone/>
            </a:pPr>
            <a:r>
              <a:rPr lang="en-US" dirty="0">
                <a:solidFill>
                  <a:schemeClr val="tx1"/>
                </a:solidFill>
              </a:rPr>
              <a:t>	</a:t>
            </a:r>
            <a:r>
              <a:rPr lang="en-US" dirty="0" smtClean="0">
                <a:solidFill>
                  <a:schemeClr val="tx1"/>
                </a:solidFill>
              </a:rPr>
              <a:t>Hyde Field Airport</a:t>
            </a:r>
          </a:p>
          <a:p>
            <a:pPr marL="0" indent="0">
              <a:lnSpc>
                <a:spcPct val="70000"/>
              </a:lnSpc>
              <a:buNone/>
            </a:pPr>
            <a:r>
              <a:rPr lang="en-US" dirty="0" smtClean="0">
                <a:solidFill>
                  <a:schemeClr val="tx1"/>
                </a:solidFill>
              </a:rPr>
              <a:t>	10275A Piscataway Road</a:t>
            </a:r>
          </a:p>
          <a:p>
            <a:pPr marL="0" indent="0">
              <a:lnSpc>
                <a:spcPct val="70000"/>
              </a:lnSpc>
              <a:buNone/>
            </a:pPr>
            <a:r>
              <a:rPr lang="en-US" dirty="0" smtClean="0">
                <a:solidFill>
                  <a:schemeClr val="tx1"/>
                </a:solidFill>
              </a:rPr>
              <a:t>	Clinton, MD 20735-4426</a:t>
            </a:r>
          </a:p>
          <a:p>
            <a:pPr>
              <a:lnSpc>
                <a:spcPct val="70000"/>
              </a:lnSpc>
            </a:pPr>
            <a:r>
              <a:rPr lang="en-US" dirty="0" smtClean="0">
                <a:solidFill>
                  <a:schemeClr val="tx1"/>
                </a:solidFill>
              </a:rPr>
              <a:t>Fax:	301-297-7897 (Not recommended for copies)</a:t>
            </a:r>
          </a:p>
          <a:p>
            <a:pPr marL="0" indent="0">
              <a:lnSpc>
                <a:spcPct val="70000"/>
              </a:lnSpc>
              <a:buNone/>
            </a:pPr>
            <a:endParaRPr lang="en-US" dirty="0">
              <a:solidFill>
                <a:schemeClr val="tx1"/>
              </a:solidFill>
            </a:endParaRPr>
          </a:p>
          <a:p>
            <a:pPr marL="0" indent="0">
              <a:lnSpc>
                <a:spcPct val="70000"/>
              </a:lnSpc>
              <a:buNone/>
            </a:pPr>
            <a:endParaRPr lang="en-US" dirty="0" smtClean="0">
              <a:solidFill>
                <a:schemeClr val="tx1"/>
              </a:solidFill>
            </a:endParaRPr>
          </a:p>
        </p:txBody>
      </p:sp>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23</a:t>
            </a:fld>
            <a:endParaRPr lang="en-US"/>
          </a:p>
        </p:txBody>
      </p:sp>
      <p:sp>
        <p:nvSpPr>
          <p:cNvPr id="6" name="Date Placeholder 5"/>
          <p:cNvSpPr>
            <a:spLocks noGrp="1"/>
          </p:cNvSpPr>
          <p:nvPr>
            <p:ph type="dt" sz="half" idx="10"/>
          </p:nvPr>
        </p:nvSpPr>
        <p:spPr/>
        <p:txBody>
          <a:bodyPr/>
          <a:lstStyle/>
          <a:p>
            <a:fld id="{E38381EC-1D8D-1A4E-9951-6E1A124234C3}" type="datetime1">
              <a:rPr lang="en-US" smtClean="0"/>
              <a:t>10/20/17</a:t>
            </a:fld>
            <a:endParaRPr lang="en-US" dirty="0"/>
          </a:p>
        </p:txBody>
      </p:sp>
    </p:spTree>
    <p:extLst>
      <p:ext uri="{BB962C8B-B14F-4D97-AF65-F5344CB8AC3E}">
        <p14:creationId xmlns:p14="http://schemas.microsoft.com/office/powerpoint/2010/main" val="1722473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381000"/>
            <a:ext cx="7583487" cy="1044388"/>
          </a:xfrm>
          <a:ln>
            <a:solidFill>
              <a:srgbClr val="FF0000"/>
            </a:solidFill>
          </a:ln>
        </p:spPr>
        <p:txBody>
          <a:bodyPr/>
          <a:lstStyle/>
          <a:p>
            <a:pPr algn="ctr"/>
            <a:r>
              <a:rPr lang="en-US" dirty="0" smtClean="0">
                <a:solidFill>
                  <a:srgbClr val="FF0000"/>
                </a:solidFill>
              </a:rPr>
              <a:t>Getting A PIN</a:t>
            </a:r>
            <a:endParaRPr lang="en-US" dirty="0">
              <a:solidFill>
                <a:srgbClr val="FF0000"/>
              </a:solidFill>
            </a:endParaRPr>
          </a:p>
        </p:txBody>
      </p:sp>
      <p:sp>
        <p:nvSpPr>
          <p:cNvPr id="3" name="Content Placeholder 2"/>
          <p:cNvSpPr>
            <a:spLocks noGrp="1"/>
          </p:cNvSpPr>
          <p:nvPr>
            <p:ph idx="1"/>
          </p:nvPr>
        </p:nvSpPr>
        <p:spPr/>
        <p:txBody>
          <a:bodyPr>
            <a:normAutofit/>
          </a:bodyPr>
          <a:lstStyle/>
          <a:p>
            <a:pPr marL="0" indent="0">
              <a:lnSpc>
                <a:spcPct val="80000"/>
              </a:lnSpc>
              <a:buNone/>
            </a:pPr>
            <a:r>
              <a:rPr lang="en-US" dirty="0" smtClean="0">
                <a:solidFill>
                  <a:schemeClr val="tx1"/>
                </a:solidFill>
              </a:rPr>
              <a:t>The two components of the process, the background checks and the submission of forms and documents to </a:t>
            </a:r>
            <a:r>
              <a:rPr lang="en-US" dirty="0" err="1" smtClean="0">
                <a:solidFill>
                  <a:schemeClr val="tx1"/>
                </a:solidFill>
              </a:rPr>
              <a:t>th</a:t>
            </a:r>
            <a:r>
              <a:rPr lang="en-US" dirty="0" smtClean="0">
                <a:solidFill>
                  <a:schemeClr val="tx1"/>
                </a:solidFill>
              </a:rPr>
              <a:t>, are not dependent on each other.  Either one can be done first, but </a:t>
            </a:r>
            <a:r>
              <a:rPr lang="en-US" u="sng" dirty="0" smtClean="0">
                <a:solidFill>
                  <a:schemeClr val="tx1"/>
                </a:solidFill>
              </a:rPr>
              <a:t>nothing is finalized until both are complete</a:t>
            </a:r>
            <a:r>
              <a:rPr lang="en-US" dirty="0" smtClean="0">
                <a:solidFill>
                  <a:schemeClr val="tx1"/>
                </a:solidFill>
              </a:rPr>
              <a:t>.</a:t>
            </a:r>
          </a:p>
          <a:p>
            <a:pPr marL="0" indent="0">
              <a:lnSpc>
                <a:spcPct val="80000"/>
              </a:lnSpc>
              <a:buNone/>
            </a:pPr>
            <a:r>
              <a:rPr lang="en-US" dirty="0" smtClean="0">
                <a:solidFill>
                  <a:schemeClr val="tx1"/>
                </a:solidFill>
              </a:rPr>
              <a:t>Processing time from that point averages 10 days to 2 weeks; sometimes faster and sometimes not.</a:t>
            </a:r>
          </a:p>
          <a:p>
            <a:pPr marL="0" indent="0">
              <a:lnSpc>
                <a:spcPct val="80000"/>
              </a:lnSpc>
              <a:buNone/>
            </a:pPr>
            <a:r>
              <a:rPr lang="en-US" dirty="0" smtClean="0">
                <a:solidFill>
                  <a:schemeClr val="tx1"/>
                </a:solidFill>
              </a:rPr>
              <a:t>If questions come up in the course of the background checks, the responsible agency will contact you directly.  </a:t>
            </a:r>
            <a:endParaRPr lang="en-US" dirty="0">
              <a:solidFill>
                <a:schemeClr val="tx1"/>
              </a:solidFill>
            </a:endParaRPr>
          </a:p>
          <a:p>
            <a:pPr marL="0" indent="0">
              <a:lnSpc>
                <a:spcPct val="80000"/>
              </a:lnSpc>
              <a:buNone/>
            </a:pPr>
            <a:r>
              <a:rPr lang="en-US" dirty="0" smtClean="0">
                <a:solidFill>
                  <a:schemeClr val="tx1"/>
                </a:solidFill>
              </a:rPr>
              <a:t>Once the process is complete, your PIN will be issued through Hyde airport staff.</a:t>
            </a:r>
          </a:p>
          <a:p>
            <a:pPr marL="0" indent="0">
              <a:lnSpc>
                <a:spcPct val="70000"/>
              </a:lnSpc>
              <a:buNone/>
            </a:pPr>
            <a:endParaRPr lang="en-US" dirty="0">
              <a:solidFill>
                <a:schemeClr val="tx1"/>
              </a:solidFill>
            </a:endParaRPr>
          </a:p>
          <a:p>
            <a:pPr marL="0" indent="0">
              <a:lnSpc>
                <a:spcPct val="70000"/>
              </a:lnSpc>
              <a:buNone/>
            </a:pPr>
            <a:endParaRPr lang="en-US" dirty="0" smtClean="0">
              <a:solidFill>
                <a:schemeClr val="tx1"/>
              </a:solidFill>
            </a:endParaRPr>
          </a:p>
        </p:txBody>
      </p:sp>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24</a:t>
            </a:fld>
            <a:endParaRPr lang="en-US"/>
          </a:p>
        </p:txBody>
      </p:sp>
      <p:sp>
        <p:nvSpPr>
          <p:cNvPr id="6" name="Date Placeholder 5"/>
          <p:cNvSpPr>
            <a:spLocks noGrp="1"/>
          </p:cNvSpPr>
          <p:nvPr>
            <p:ph type="dt" sz="half" idx="10"/>
          </p:nvPr>
        </p:nvSpPr>
        <p:spPr/>
        <p:txBody>
          <a:bodyPr/>
          <a:lstStyle/>
          <a:p>
            <a:fld id="{C0B065ED-67C7-E94F-A144-C709E2FD24C8}" type="datetime1">
              <a:rPr lang="en-US" smtClean="0"/>
              <a:t>10/20/17</a:t>
            </a:fld>
            <a:endParaRPr lang="en-US"/>
          </a:p>
        </p:txBody>
      </p:sp>
    </p:spTree>
    <p:extLst>
      <p:ext uri="{BB962C8B-B14F-4D97-AF65-F5344CB8AC3E}">
        <p14:creationId xmlns:p14="http://schemas.microsoft.com/office/powerpoint/2010/main" val="925252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Flying The FRZ</a:t>
            </a:r>
            <a:endParaRPr lang="en-US" dirty="0"/>
          </a:p>
        </p:txBody>
      </p:sp>
      <p:sp>
        <p:nvSpPr>
          <p:cNvPr id="3" name="Content Placeholder 2"/>
          <p:cNvSpPr>
            <a:spLocks noGrp="1"/>
          </p:cNvSpPr>
          <p:nvPr>
            <p:ph type="subTitle" idx="1"/>
          </p:nvPr>
        </p:nvSpPr>
        <p:spPr/>
        <p:txBody>
          <a:bodyPr/>
          <a:lstStyle/>
          <a:p>
            <a:pPr marL="0" indent="0">
              <a:buNone/>
            </a:pPr>
            <a:r>
              <a:rPr lang="en-US" dirty="0" smtClean="0"/>
              <a:t>Day-to-day Operating Procedures – Filing, Flying, &amp; Finishing</a:t>
            </a:r>
            <a:endParaRPr lang="en-US" dirty="0"/>
          </a:p>
        </p:txBody>
      </p:sp>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25</a:t>
            </a:fld>
            <a:endParaRPr lang="en-US"/>
          </a:p>
        </p:txBody>
      </p:sp>
      <p:sp>
        <p:nvSpPr>
          <p:cNvPr id="6" name="Date Placeholder 5"/>
          <p:cNvSpPr>
            <a:spLocks noGrp="1"/>
          </p:cNvSpPr>
          <p:nvPr>
            <p:ph type="dt" sz="half" idx="10"/>
          </p:nvPr>
        </p:nvSpPr>
        <p:spPr/>
        <p:txBody>
          <a:bodyPr/>
          <a:lstStyle/>
          <a:p>
            <a:fld id="{38C26998-F159-D440-B8FB-EE24B93C7DEA}" type="datetime1">
              <a:rPr lang="en-US" smtClean="0"/>
              <a:t>10/20/17</a:t>
            </a:fld>
            <a:endParaRPr lang="en-US"/>
          </a:p>
        </p:txBody>
      </p:sp>
    </p:spTree>
    <p:extLst>
      <p:ext uri="{BB962C8B-B14F-4D97-AF65-F5344CB8AC3E}">
        <p14:creationId xmlns:p14="http://schemas.microsoft.com/office/powerpoint/2010/main" val="3014026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Using Your PIN</a:t>
            </a:r>
            <a:endParaRPr lang="en-US" dirty="0"/>
          </a:p>
        </p:txBody>
      </p:sp>
      <p:sp>
        <p:nvSpPr>
          <p:cNvPr id="5" name="Text Placeholder 4"/>
          <p:cNvSpPr>
            <a:spLocks noGrp="1"/>
          </p:cNvSpPr>
          <p:nvPr>
            <p:ph idx="1"/>
          </p:nvPr>
        </p:nvSpPr>
        <p:spPr/>
        <p:txBody>
          <a:bodyPr>
            <a:normAutofit fontScale="92500" lnSpcReduction="10000"/>
          </a:bodyPr>
          <a:lstStyle/>
          <a:p>
            <a:r>
              <a:rPr lang="en-US" dirty="0" smtClean="0"/>
              <a:t>A PIN is required to use any MD 3 airport</a:t>
            </a:r>
          </a:p>
          <a:p>
            <a:r>
              <a:rPr lang="en-US" dirty="0" smtClean="0"/>
              <a:t>A PIN does NOT get you into DCA, ADW, DAA</a:t>
            </a:r>
          </a:p>
          <a:p>
            <a:r>
              <a:rPr lang="en-US" dirty="0" smtClean="0"/>
              <a:t>A PIN, once issued, does not expire.</a:t>
            </a:r>
          </a:p>
          <a:p>
            <a:r>
              <a:rPr lang="en-US" dirty="0" smtClean="0"/>
              <a:t>A PIN can be revoked or suspended</a:t>
            </a:r>
          </a:p>
          <a:p>
            <a:r>
              <a:rPr lang="en-US" dirty="0" smtClean="0"/>
              <a:t>A PIN is issued to a pilot, not an aircraft</a:t>
            </a:r>
          </a:p>
          <a:p>
            <a:r>
              <a:rPr lang="en-US" dirty="0" smtClean="0"/>
              <a:t>A PIN to be used ONLY by the pilot to whom issued</a:t>
            </a:r>
          </a:p>
          <a:p>
            <a:r>
              <a:rPr lang="en-US" dirty="0" smtClean="0"/>
              <a:t>Do not loan or disclose PIN or file for others</a:t>
            </a:r>
          </a:p>
          <a:p>
            <a:r>
              <a:rPr lang="en-US" dirty="0" smtClean="0"/>
              <a:t>Contact issuing airport to recover a lost/forgotten PIN</a:t>
            </a:r>
          </a:p>
          <a:p>
            <a:endParaRPr lang="en-US" dirty="0"/>
          </a:p>
        </p:txBody>
      </p:sp>
      <p:sp>
        <p:nvSpPr>
          <p:cNvPr id="2" name="Footer Placeholder 1"/>
          <p:cNvSpPr>
            <a:spLocks noGrp="1"/>
          </p:cNvSpPr>
          <p:nvPr>
            <p:ph type="ftr" sz="quarter" idx="11"/>
          </p:nvPr>
        </p:nvSpPr>
        <p:spPr/>
        <p:txBody>
          <a:bodyPr/>
          <a:lstStyle/>
          <a:p>
            <a:r>
              <a:rPr lang="en-US" smtClean="0"/>
              <a:t>PIN &amp; FRZ Seminar – Harford County -  Stan Fetter - 10/2017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26</a:t>
            </a:fld>
            <a:endParaRPr lang="en-US"/>
          </a:p>
        </p:txBody>
      </p:sp>
      <p:sp>
        <p:nvSpPr>
          <p:cNvPr id="6" name="Date Placeholder 5"/>
          <p:cNvSpPr>
            <a:spLocks noGrp="1"/>
          </p:cNvSpPr>
          <p:nvPr>
            <p:ph type="dt" sz="half" idx="10"/>
          </p:nvPr>
        </p:nvSpPr>
        <p:spPr/>
        <p:txBody>
          <a:bodyPr/>
          <a:lstStyle/>
          <a:p>
            <a:fld id="{B0714BBB-934F-8943-9AC9-BF91D6E9DD02}" type="datetime1">
              <a:rPr lang="en-US" smtClean="0"/>
              <a:t>10/20/17</a:t>
            </a:fld>
            <a:endParaRPr lang="en-US"/>
          </a:p>
        </p:txBody>
      </p:sp>
    </p:spTree>
    <p:extLst>
      <p:ext uri="{BB962C8B-B14F-4D97-AF65-F5344CB8AC3E}">
        <p14:creationId xmlns:p14="http://schemas.microsoft.com/office/powerpoint/2010/main" val="140397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Filing In General</a:t>
            </a:r>
            <a:endParaRPr lang="en-US" dirty="0"/>
          </a:p>
        </p:txBody>
      </p:sp>
      <p:sp>
        <p:nvSpPr>
          <p:cNvPr id="3" name="Content Placeholder 2"/>
          <p:cNvSpPr>
            <a:spLocks noGrp="1"/>
          </p:cNvSpPr>
          <p:nvPr>
            <p:ph idx="1"/>
          </p:nvPr>
        </p:nvSpPr>
        <p:spPr/>
        <p:txBody>
          <a:bodyPr>
            <a:normAutofit/>
          </a:bodyPr>
          <a:lstStyle/>
          <a:p>
            <a:r>
              <a:rPr lang="en-US" dirty="0" smtClean="0"/>
              <a:t>FRZ flight plans that originate or terminate within the FRZ </a:t>
            </a:r>
            <a:r>
              <a:rPr lang="en-US" u="sng" dirty="0" smtClean="0"/>
              <a:t>MUST</a:t>
            </a:r>
            <a:r>
              <a:rPr lang="en-US" dirty="0" smtClean="0"/>
              <a:t> be filed </a:t>
            </a:r>
            <a:r>
              <a:rPr lang="en-US" u="sng" dirty="0" smtClean="0"/>
              <a:t>on the phone </a:t>
            </a:r>
            <a:r>
              <a:rPr lang="en-US" dirty="0" smtClean="0"/>
              <a:t>with Ashburn AFSS @ 866-225-</a:t>
            </a:r>
            <a:r>
              <a:rPr lang="en-US" dirty="0"/>
              <a:t>7410. </a:t>
            </a:r>
            <a:r>
              <a:rPr lang="en-US" dirty="0" smtClean="0"/>
              <a:t> NO airborne or online filing!!!!!</a:t>
            </a:r>
          </a:p>
          <a:p>
            <a:r>
              <a:rPr lang="en-US" dirty="0" smtClean="0"/>
              <a:t>This is the ONLY time anyone should ask for your PIN.</a:t>
            </a:r>
          </a:p>
          <a:p>
            <a:r>
              <a:rPr lang="en-US" dirty="0" smtClean="0"/>
              <a:t>Tell briefer you are familiar with the SFRA and FRZ procedures</a:t>
            </a:r>
          </a:p>
          <a:p>
            <a:r>
              <a:rPr lang="en-US" dirty="0"/>
              <a:t>Valid Times: ½ hour before to 2</a:t>
            </a:r>
            <a:r>
              <a:rPr lang="en-US" dirty="0" smtClean="0"/>
              <a:t> </a:t>
            </a:r>
            <a:r>
              <a:rPr lang="en-US" dirty="0"/>
              <a:t>hours after</a:t>
            </a:r>
            <a:r>
              <a:rPr lang="en-US" dirty="0" smtClean="0"/>
              <a:t>.</a:t>
            </a:r>
          </a:p>
          <a:p>
            <a:r>
              <a:rPr lang="en-US" dirty="0" smtClean="0"/>
              <a:t>FRZ flight plans accepted at least 1 week prior to flight.</a:t>
            </a:r>
            <a:endParaRPr lang="en-US" dirty="0"/>
          </a:p>
          <a:p>
            <a:endParaRPr lang="en-US" dirty="0" smtClean="0"/>
          </a:p>
          <a:p>
            <a:endParaRPr lang="en-US" dirty="0" smtClean="0"/>
          </a:p>
        </p:txBody>
      </p:sp>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27</a:t>
            </a:fld>
            <a:endParaRPr lang="en-US"/>
          </a:p>
        </p:txBody>
      </p:sp>
      <p:sp>
        <p:nvSpPr>
          <p:cNvPr id="6" name="Date Placeholder 5"/>
          <p:cNvSpPr>
            <a:spLocks noGrp="1"/>
          </p:cNvSpPr>
          <p:nvPr>
            <p:ph type="dt" sz="half" idx="10"/>
          </p:nvPr>
        </p:nvSpPr>
        <p:spPr/>
        <p:txBody>
          <a:bodyPr/>
          <a:lstStyle/>
          <a:p>
            <a:fld id="{11899E1C-F45D-C14F-BE33-B2BC795891F8}" type="datetime1">
              <a:rPr lang="en-US" smtClean="0"/>
              <a:t>10/20/17</a:t>
            </a:fld>
            <a:endParaRPr lang="en-US"/>
          </a:p>
        </p:txBody>
      </p:sp>
    </p:spTree>
    <p:extLst>
      <p:ext uri="{BB962C8B-B14F-4D97-AF65-F5344CB8AC3E}">
        <p14:creationId xmlns:p14="http://schemas.microsoft.com/office/powerpoint/2010/main" val="1190897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Filing VFR	</a:t>
            </a:r>
            <a:endParaRPr lang="en-US" dirty="0"/>
          </a:p>
        </p:txBody>
      </p:sp>
      <p:sp>
        <p:nvSpPr>
          <p:cNvPr id="3" name="Content Placeholder 2"/>
          <p:cNvSpPr>
            <a:spLocks noGrp="1"/>
          </p:cNvSpPr>
          <p:nvPr>
            <p:ph idx="1"/>
          </p:nvPr>
        </p:nvSpPr>
        <p:spPr>
          <a:xfrm>
            <a:off x="779463" y="1828800"/>
            <a:ext cx="7583487" cy="4632310"/>
          </a:xfrm>
        </p:spPr>
        <p:txBody>
          <a:bodyPr>
            <a:normAutofit/>
          </a:bodyPr>
          <a:lstStyle/>
          <a:p>
            <a:r>
              <a:rPr lang="en-US" dirty="0" smtClean="0"/>
              <a:t>Without Flight Following:  File from airport to VFR gate if departing, or from the gate to the airport for arrivals.  Routing information NOT required.</a:t>
            </a:r>
          </a:p>
          <a:p>
            <a:r>
              <a:rPr lang="en-US" dirty="0"/>
              <a:t>Local Flights to Practice Area, etc., - file to a radial/distance (i.e., DCA180 @ 20) &amp; back</a:t>
            </a:r>
            <a:r>
              <a:rPr lang="en-US" dirty="0" smtClean="0"/>
              <a:t>.</a:t>
            </a:r>
          </a:p>
          <a:p>
            <a:r>
              <a:rPr lang="en-US" dirty="0" smtClean="0"/>
              <a:t>With Flight Following:  Tell the briefer, include routing.</a:t>
            </a:r>
          </a:p>
          <a:p>
            <a:r>
              <a:rPr lang="en-US" dirty="0" smtClean="0"/>
              <a:t>FRZ </a:t>
            </a:r>
            <a:r>
              <a:rPr lang="en-US" dirty="0"/>
              <a:t>Entry/Exit Each = 1 Flight </a:t>
            </a:r>
            <a:r>
              <a:rPr lang="en-US" dirty="0" smtClean="0"/>
              <a:t>Plan</a:t>
            </a:r>
          </a:p>
          <a:p>
            <a:r>
              <a:rPr lang="en-US" dirty="0" smtClean="0"/>
              <a:t>Practice/TOL in SFRA, 1 flight plan each way.</a:t>
            </a:r>
          </a:p>
        </p:txBody>
      </p:sp>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28</a:t>
            </a:fld>
            <a:endParaRPr lang="en-US"/>
          </a:p>
        </p:txBody>
      </p:sp>
      <p:sp>
        <p:nvSpPr>
          <p:cNvPr id="6" name="Date Placeholder 5"/>
          <p:cNvSpPr>
            <a:spLocks noGrp="1"/>
          </p:cNvSpPr>
          <p:nvPr>
            <p:ph type="dt" sz="half" idx="10"/>
          </p:nvPr>
        </p:nvSpPr>
        <p:spPr/>
        <p:txBody>
          <a:bodyPr/>
          <a:lstStyle/>
          <a:p>
            <a:fld id="{A42283A7-6043-7244-8307-33424833D1D9}" type="datetime1">
              <a:rPr lang="en-US" smtClean="0"/>
              <a:t>10/20/17</a:t>
            </a:fld>
            <a:endParaRPr lang="en-US"/>
          </a:p>
        </p:txBody>
      </p:sp>
    </p:spTree>
    <p:extLst>
      <p:ext uri="{BB962C8B-B14F-4D97-AF65-F5344CB8AC3E}">
        <p14:creationId xmlns:p14="http://schemas.microsoft.com/office/powerpoint/2010/main" val="321098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Filing IFR</a:t>
            </a:r>
            <a:endParaRPr lang="en-US" dirty="0"/>
          </a:p>
        </p:txBody>
      </p:sp>
      <p:sp>
        <p:nvSpPr>
          <p:cNvPr id="3" name="Content Placeholder 2"/>
          <p:cNvSpPr>
            <a:spLocks noGrp="1"/>
          </p:cNvSpPr>
          <p:nvPr>
            <p:ph idx="1"/>
          </p:nvPr>
        </p:nvSpPr>
        <p:spPr/>
        <p:txBody>
          <a:bodyPr/>
          <a:lstStyle/>
          <a:p>
            <a:r>
              <a:rPr lang="en-US" dirty="0" smtClean="0"/>
              <a:t>No differences from a normal IFR flight plan EXCEPT that you must file via phone to  the Ashburn FSS hub @ 866-225-7410.</a:t>
            </a:r>
          </a:p>
          <a:p>
            <a:r>
              <a:rPr lang="en-US" dirty="0" smtClean="0"/>
              <a:t>IFR Flight Plan will generate necessary SFRA &amp; FRZ permissions.</a:t>
            </a:r>
          </a:p>
          <a:p>
            <a:endParaRPr lang="en-US" dirty="0"/>
          </a:p>
        </p:txBody>
      </p:sp>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29</a:t>
            </a:fld>
            <a:endParaRPr lang="en-US"/>
          </a:p>
        </p:txBody>
      </p:sp>
      <p:sp>
        <p:nvSpPr>
          <p:cNvPr id="6" name="Date Placeholder 5"/>
          <p:cNvSpPr>
            <a:spLocks noGrp="1"/>
          </p:cNvSpPr>
          <p:nvPr>
            <p:ph type="dt" sz="half" idx="10"/>
          </p:nvPr>
        </p:nvSpPr>
        <p:spPr/>
        <p:txBody>
          <a:bodyPr/>
          <a:lstStyle/>
          <a:p>
            <a:fld id="{5D8C7395-1354-5D4E-9C23-59B079E43CA2}" type="datetime1">
              <a:rPr lang="en-US" smtClean="0"/>
              <a:t>10/20/17</a:t>
            </a:fld>
            <a:endParaRPr lang="en-US"/>
          </a:p>
        </p:txBody>
      </p:sp>
    </p:spTree>
    <p:extLst>
      <p:ext uri="{BB962C8B-B14F-4D97-AF65-F5344CB8AC3E}">
        <p14:creationId xmlns:p14="http://schemas.microsoft.com/office/powerpoint/2010/main" val="1865225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Presenter: Stan Fetter</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Commercial/Multi/Instrument</a:t>
            </a:r>
          </a:p>
          <a:p>
            <a:r>
              <a:rPr lang="en-US" dirty="0" smtClean="0"/>
              <a:t>Flying in DC area since </a:t>
            </a:r>
            <a:r>
              <a:rPr lang="en-US" dirty="0" smtClean="0"/>
              <a:t>1981</a:t>
            </a:r>
            <a:r>
              <a:rPr lang="en-US" dirty="0" smtClean="0"/>
              <a:t>, licensed in 1983</a:t>
            </a:r>
            <a:endParaRPr lang="en-US" dirty="0" smtClean="0"/>
          </a:p>
          <a:p>
            <a:r>
              <a:rPr lang="en-US" dirty="0" smtClean="0"/>
              <a:t>Airport manager @ W32/Hyde since 2002</a:t>
            </a:r>
          </a:p>
          <a:p>
            <a:r>
              <a:rPr lang="en-US" dirty="0" smtClean="0"/>
              <a:t>14+ years operating traffic watch flights in the DC area</a:t>
            </a:r>
          </a:p>
          <a:p>
            <a:r>
              <a:rPr lang="en-US" dirty="0" smtClean="0"/>
              <a:t>First media waiver in DC area after 9/11</a:t>
            </a:r>
          </a:p>
          <a:p>
            <a:r>
              <a:rPr lang="en-US" dirty="0" smtClean="0"/>
              <a:t>Why it matters….</a:t>
            </a:r>
            <a:endParaRPr lang="en-US" dirty="0"/>
          </a:p>
        </p:txBody>
      </p:sp>
      <p:sp>
        <p:nvSpPr>
          <p:cNvPr id="4" name="Footer Placeholder 3"/>
          <p:cNvSpPr>
            <a:spLocks noGrp="1"/>
          </p:cNvSpPr>
          <p:nvPr>
            <p:ph type="ftr" sz="quarter" idx="11"/>
          </p:nvPr>
        </p:nvSpPr>
        <p:spPr/>
        <p:txBody>
          <a:bodyPr/>
          <a:lstStyle/>
          <a:p>
            <a:r>
              <a:rPr lang="en-US" smtClean="0"/>
              <a:t>PIN &amp; FRZ Seminar – Harford County -  Stan Fetter - 10/2017</a:t>
            </a:r>
            <a:endParaRPr lang="en-US" dirty="0"/>
          </a:p>
        </p:txBody>
      </p:sp>
      <p:sp>
        <p:nvSpPr>
          <p:cNvPr id="5" name="Slide Number Placeholder 4"/>
          <p:cNvSpPr>
            <a:spLocks noGrp="1"/>
          </p:cNvSpPr>
          <p:nvPr>
            <p:ph type="sldNum" sz="quarter" idx="12"/>
          </p:nvPr>
        </p:nvSpPr>
        <p:spPr/>
        <p:txBody>
          <a:bodyPr/>
          <a:lstStyle/>
          <a:p>
            <a:fld id="{93E4AAA4-6363-4581-962D-1ACCC2D600C5}" type="slidenum">
              <a:rPr lang="en-US" smtClean="0"/>
              <a:t>3</a:t>
            </a:fld>
            <a:endParaRPr lang="en-US"/>
          </a:p>
        </p:txBody>
      </p:sp>
      <p:sp>
        <p:nvSpPr>
          <p:cNvPr id="6" name="Date Placeholder 5"/>
          <p:cNvSpPr>
            <a:spLocks noGrp="1"/>
          </p:cNvSpPr>
          <p:nvPr>
            <p:ph type="dt" sz="half" idx="10"/>
          </p:nvPr>
        </p:nvSpPr>
        <p:spPr/>
        <p:txBody>
          <a:bodyPr/>
          <a:lstStyle/>
          <a:p>
            <a:fld id="{02809D1F-120C-8644-9257-9BDB152A2D2A}" type="datetime1">
              <a:rPr lang="en-US" smtClean="0"/>
              <a:t>10/20/17</a:t>
            </a:fld>
            <a:endParaRPr lang="en-US"/>
          </a:p>
        </p:txBody>
      </p:sp>
    </p:spTree>
    <p:extLst>
      <p:ext uri="{BB962C8B-B14F-4D97-AF65-F5344CB8AC3E}">
        <p14:creationId xmlns:p14="http://schemas.microsoft.com/office/powerpoint/2010/main" val="396459545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Departure Procedures Within FRZ</a:t>
            </a:r>
            <a:endParaRPr lang="en-US" dirty="0"/>
          </a:p>
        </p:txBody>
      </p:sp>
      <p:sp>
        <p:nvSpPr>
          <p:cNvPr id="3" name="Content Placeholder 2"/>
          <p:cNvSpPr>
            <a:spLocks noGrp="1"/>
          </p:cNvSpPr>
          <p:nvPr>
            <p:ph idx="1"/>
          </p:nvPr>
        </p:nvSpPr>
        <p:spPr/>
        <p:txBody>
          <a:bodyPr/>
          <a:lstStyle/>
          <a:p>
            <a:r>
              <a:rPr lang="en-US" dirty="0" smtClean="0"/>
              <a:t>Obtain release/clearance </a:t>
            </a:r>
            <a:r>
              <a:rPr lang="en-US" b="1" i="1" u="sng" dirty="0" smtClean="0">
                <a:solidFill>
                  <a:srgbClr val="FF6600"/>
                </a:solidFill>
              </a:rPr>
              <a:t>via phone </a:t>
            </a:r>
            <a:r>
              <a:rPr lang="en-US" dirty="0" smtClean="0"/>
              <a:t>from Potomac:</a:t>
            </a:r>
          </a:p>
          <a:p>
            <a:pPr marL="577850" lvl="2" indent="0">
              <a:buNone/>
            </a:pPr>
            <a:endParaRPr lang="en-US" dirty="0" smtClean="0"/>
          </a:p>
          <a:p>
            <a:pPr marL="577850" lvl="2" indent="0">
              <a:buNone/>
            </a:pPr>
            <a:r>
              <a:rPr lang="en-US" dirty="0" smtClean="0"/>
              <a:t>From W32 or VKX: Mount Vernon Sector, 866-599-3874</a:t>
            </a:r>
          </a:p>
          <a:p>
            <a:pPr marL="577850" lvl="2" indent="0">
              <a:buNone/>
            </a:pPr>
            <a:r>
              <a:rPr lang="en-US" dirty="0" smtClean="0"/>
              <a:t>From CGS: Chesapeake Sector, 866-429-5882</a:t>
            </a:r>
          </a:p>
          <a:p>
            <a:pPr marL="577850" lvl="2" indent="0">
              <a:buNone/>
            </a:pPr>
            <a:r>
              <a:rPr lang="en-US" dirty="0" smtClean="0"/>
              <a:t>Receive beacon code &amp; departure frequency</a:t>
            </a:r>
            <a:endParaRPr lang="en-US" dirty="0"/>
          </a:p>
          <a:p>
            <a:r>
              <a:rPr lang="en-US" dirty="0" smtClean="0"/>
              <a:t>For IFR flights, departing VFR &amp; activating IFR in air will save time. (It is still necessary to call Potomac by phone for beacon code &amp; frequency)</a:t>
            </a:r>
          </a:p>
          <a:p>
            <a:r>
              <a:rPr lang="en-US" dirty="0" smtClean="0"/>
              <a:t>Ensure that transponder is set to the CORRECT beacon code  before takeoff, activated, &amp; squawking altitude.</a:t>
            </a:r>
          </a:p>
        </p:txBody>
      </p:sp>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30</a:t>
            </a:fld>
            <a:endParaRPr lang="en-US"/>
          </a:p>
        </p:txBody>
      </p:sp>
      <p:sp>
        <p:nvSpPr>
          <p:cNvPr id="6" name="Date Placeholder 5"/>
          <p:cNvSpPr>
            <a:spLocks noGrp="1"/>
          </p:cNvSpPr>
          <p:nvPr>
            <p:ph type="dt" sz="half" idx="10"/>
          </p:nvPr>
        </p:nvSpPr>
        <p:spPr/>
        <p:txBody>
          <a:bodyPr/>
          <a:lstStyle/>
          <a:p>
            <a:fld id="{C3C2BEED-AD92-5D4F-95EB-1345EF94DC76}" type="datetime1">
              <a:rPr lang="en-US" smtClean="0"/>
              <a:t>10/20/17</a:t>
            </a:fld>
            <a:endParaRPr lang="en-US"/>
          </a:p>
        </p:txBody>
      </p:sp>
    </p:spTree>
    <p:extLst>
      <p:ext uri="{BB962C8B-B14F-4D97-AF65-F5344CB8AC3E}">
        <p14:creationId xmlns:p14="http://schemas.microsoft.com/office/powerpoint/2010/main" val="38928472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48480"/>
            <a:ext cx="7583487" cy="840628"/>
          </a:xfrm>
        </p:spPr>
        <p:txBody>
          <a:bodyPr/>
          <a:lstStyle/>
          <a:p>
            <a:r>
              <a:rPr lang="en-US" dirty="0" smtClean="0"/>
              <a:t>Departure Procedures Continued</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Be aware of surrounding airspace – remain below the floor of, and clear of Class B unless otherwise instructed by ATC.</a:t>
            </a:r>
          </a:p>
          <a:p>
            <a:r>
              <a:rPr lang="en-US" dirty="0" smtClean="0"/>
              <a:t>Hyde &amp; Potomac, Depart to South or Southwest</a:t>
            </a:r>
          </a:p>
          <a:p>
            <a:r>
              <a:rPr lang="en-US" dirty="0" smtClean="0"/>
              <a:t>College Park </a:t>
            </a:r>
            <a:r>
              <a:rPr lang="mr-IN" dirty="0" smtClean="0"/>
              <a:t>–</a:t>
            </a:r>
            <a:r>
              <a:rPr lang="en-US" dirty="0" smtClean="0"/>
              <a:t> Depart to North or East</a:t>
            </a:r>
          </a:p>
          <a:p>
            <a:r>
              <a:rPr lang="en-US" dirty="0" smtClean="0"/>
              <a:t>Make usual radio calls on CTAF (You DO have 2 radios, right?)</a:t>
            </a:r>
          </a:p>
          <a:p>
            <a:r>
              <a:rPr lang="en-US" dirty="0" smtClean="0"/>
              <a:t>Once airborne &amp; settled, contact Potomac on assigned departure frequency.</a:t>
            </a:r>
          </a:p>
          <a:p>
            <a:r>
              <a:rPr lang="en-US" dirty="0" smtClean="0"/>
              <a:t>IFR flights follow clearance as usual. </a:t>
            </a:r>
          </a:p>
          <a:p>
            <a:r>
              <a:rPr lang="en-US" dirty="0" smtClean="0"/>
              <a:t>VFR – DO NOT switch to 1200 until you’re ABSOLUTLY, POSITIVELY out of the SFRA.</a:t>
            </a:r>
          </a:p>
          <a:p>
            <a:endParaRPr lang="en-US" dirty="0"/>
          </a:p>
        </p:txBody>
      </p:sp>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31</a:t>
            </a:fld>
            <a:endParaRPr lang="en-US"/>
          </a:p>
        </p:txBody>
      </p:sp>
      <p:sp>
        <p:nvSpPr>
          <p:cNvPr id="6" name="Date Placeholder 5"/>
          <p:cNvSpPr>
            <a:spLocks noGrp="1"/>
          </p:cNvSpPr>
          <p:nvPr>
            <p:ph type="dt" sz="half" idx="10"/>
          </p:nvPr>
        </p:nvSpPr>
        <p:spPr/>
        <p:txBody>
          <a:bodyPr/>
          <a:lstStyle/>
          <a:p>
            <a:fld id="{B8F8054E-F2B7-B846-82D1-1A0C07FDB421}" type="datetime1">
              <a:rPr lang="en-US" smtClean="0"/>
              <a:t>10/20/17</a:t>
            </a:fld>
            <a:endParaRPr lang="en-US"/>
          </a:p>
        </p:txBody>
      </p:sp>
    </p:spTree>
    <p:extLst>
      <p:ext uri="{BB962C8B-B14F-4D97-AF65-F5344CB8AC3E}">
        <p14:creationId xmlns:p14="http://schemas.microsoft.com/office/powerpoint/2010/main" val="2266408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Arrival Procedures - IFR	</a:t>
            </a:r>
            <a:endParaRPr lang="en-US" dirty="0"/>
          </a:p>
        </p:txBody>
      </p:sp>
      <p:sp>
        <p:nvSpPr>
          <p:cNvPr id="3" name="Content Placeholder 2"/>
          <p:cNvSpPr>
            <a:spLocks noGrp="1"/>
          </p:cNvSpPr>
          <p:nvPr>
            <p:ph idx="1"/>
          </p:nvPr>
        </p:nvSpPr>
        <p:spPr/>
        <p:txBody>
          <a:bodyPr/>
          <a:lstStyle/>
          <a:p>
            <a:r>
              <a:rPr lang="en-US" dirty="0" smtClean="0"/>
              <a:t>IFR – Process is transparent, follow ATC direction.  IFR flight plan will generate needed SFRA &amp; FRZ permissions.</a:t>
            </a:r>
          </a:p>
          <a:p>
            <a:r>
              <a:rPr lang="en-US" dirty="0" smtClean="0"/>
              <a:t>Call field in sight &amp; cancel IFR if able.</a:t>
            </a:r>
          </a:p>
          <a:p>
            <a:r>
              <a:rPr lang="en-US" dirty="0" smtClean="0"/>
              <a:t>Remain on the assigned beacon code until shutdown.</a:t>
            </a:r>
          </a:p>
          <a:p>
            <a:r>
              <a:rPr lang="en-US" dirty="0" smtClean="0"/>
              <a:t>Make radio calls in pattern but </a:t>
            </a:r>
            <a:r>
              <a:rPr lang="en-US" dirty="0"/>
              <a:t>c</a:t>
            </a:r>
            <a:r>
              <a:rPr lang="en-US" dirty="0" smtClean="0"/>
              <a:t>ontinue to monitor ATC in case of conflicts, changes, etc.</a:t>
            </a:r>
          </a:p>
          <a:p>
            <a:r>
              <a:rPr lang="en-US" dirty="0" smtClean="0"/>
              <a:t>For missed approaches in IFR conditions, follow missed procedure.</a:t>
            </a:r>
            <a:endParaRPr lang="en-US" dirty="0"/>
          </a:p>
        </p:txBody>
      </p:sp>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32</a:t>
            </a:fld>
            <a:endParaRPr lang="en-US"/>
          </a:p>
        </p:txBody>
      </p:sp>
      <p:sp>
        <p:nvSpPr>
          <p:cNvPr id="6" name="Date Placeholder 5"/>
          <p:cNvSpPr>
            <a:spLocks noGrp="1"/>
          </p:cNvSpPr>
          <p:nvPr>
            <p:ph type="dt" sz="half" idx="10"/>
          </p:nvPr>
        </p:nvSpPr>
        <p:spPr/>
        <p:txBody>
          <a:bodyPr/>
          <a:lstStyle/>
          <a:p>
            <a:fld id="{089A729B-E9D9-3B42-AC72-6FFA8FA726D7}" type="datetime1">
              <a:rPr lang="en-US" smtClean="0"/>
              <a:t>10/20/17</a:t>
            </a:fld>
            <a:endParaRPr lang="en-US"/>
          </a:p>
        </p:txBody>
      </p:sp>
    </p:spTree>
    <p:extLst>
      <p:ext uri="{BB962C8B-B14F-4D97-AF65-F5344CB8AC3E}">
        <p14:creationId xmlns:p14="http://schemas.microsoft.com/office/powerpoint/2010/main" val="932623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Arrival Procedures - VFR</a:t>
            </a:r>
            <a:endParaRPr lang="en-US" dirty="0"/>
          </a:p>
        </p:txBody>
      </p:sp>
      <p:sp>
        <p:nvSpPr>
          <p:cNvPr id="3" name="Content Placeholder 2"/>
          <p:cNvSpPr>
            <a:spLocks noGrp="1"/>
          </p:cNvSpPr>
          <p:nvPr>
            <p:ph idx="1"/>
          </p:nvPr>
        </p:nvSpPr>
        <p:spPr/>
        <p:txBody>
          <a:bodyPr>
            <a:normAutofit lnSpcReduction="10000"/>
          </a:bodyPr>
          <a:lstStyle/>
          <a:p>
            <a:r>
              <a:rPr lang="en-US" dirty="0" smtClean="0"/>
              <a:t>Contact Potomac on appropriate SFRA frequency before entering airspace.  Give position relative to an airport,  VFR gate, or intersection.  “Potomac, Skyhawk seven-three-fox-</a:t>
            </a:r>
            <a:r>
              <a:rPr lang="en-US" dirty="0" err="1" smtClean="0"/>
              <a:t>romeo</a:t>
            </a:r>
            <a:r>
              <a:rPr lang="en-US" dirty="0" smtClean="0"/>
              <a:t> with you, two south of whisky twenty-nine, for whisky thirty-two.”</a:t>
            </a:r>
          </a:p>
          <a:p>
            <a:r>
              <a:rPr lang="en-US" dirty="0" smtClean="0"/>
              <a:t>Wait for permission (NOT clearance) before proceeding.</a:t>
            </a:r>
          </a:p>
          <a:p>
            <a:r>
              <a:rPr lang="en-US" dirty="0" smtClean="0"/>
              <a:t>Expect “transponder observed, proceed as requested” rather than “radar contact” or “cleared into the SFRA”</a:t>
            </a:r>
          </a:p>
          <a:p>
            <a:r>
              <a:rPr lang="en-US" dirty="0" smtClean="0"/>
              <a:t>Proceed from entry point to FRZ then most direct route.</a:t>
            </a:r>
          </a:p>
          <a:p>
            <a:r>
              <a:rPr lang="en-US" dirty="0" smtClean="0"/>
              <a:t>Remain on assigned beacon code until shutdown.</a:t>
            </a:r>
          </a:p>
          <a:p>
            <a:endParaRPr lang="en-US" dirty="0"/>
          </a:p>
        </p:txBody>
      </p:sp>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33</a:t>
            </a:fld>
            <a:endParaRPr lang="en-US"/>
          </a:p>
        </p:txBody>
      </p:sp>
      <p:sp>
        <p:nvSpPr>
          <p:cNvPr id="6" name="Date Placeholder 5"/>
          <p:cNvSpPr>
            <a:spLocks noGrp="1"/>
          </p:cNvSpPr>
          <p:nvPr>
            <p:ph type="dt" sz="half" idx="10"/>
          </p:nvPr>
        </p:nvSpPr>
        <p:spPr/>
        <p:txBody>
          <a:bodyPr/>
          <a:lstStyle/>
          <a:p>
            <a:fld id="{82FDC35E-F942-904A-BEAD-D10F02D55D93}" type="datetime1">
              <a:rPr lang="en-US" smtClean="0"/>
              <a:t>10/20/17</a:t>
            </a:fld>
            <a:endParaRPr lang="en-US"/>
          </a:p>
        </p:txBody>
      </p:sp>
    </p:spTree>
    <p:extLst>
      <p:ext uri="{BB962C8B-B14F-4D97-AF65-F5344CB8AC3E}">
        <p14:creationId xmlns:p14="http://schemas.microsoft.com/office/powerpoint/2010/main" val="3151020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Missed Approaches &amp; Go-Arounds</a:t>
            </a:r>
            <a:endParaRPr lang="en-US" dirty="0"/>
          </a:p>
        </p:txBody>
      </p:sp>
      <p:sp>
        <p:nvSpPr>
          <p:cNvPr id="3" name="Content Placeholder 2"/>
          <p:cNvSpPr>
            <a:spLocks noGrp="1"/>
          </p:cNvSpPr>
          <p:nvPr>
            <p:ph idx="1"/>
          </p:nvPr>
        </p:nvSpPr>
        <p:spPr/>
        <p:txBody>
          <a:bodyPr/>
          <a:lstStyle/>
          <a:p>
            <a:r>
              <a:rPr lang="en-US" dirty="0" smtClean="0"/>
              <a:t>If remaining within immediate vicinity of the airport traffic pattern, ATC notification is NOT required.</a:t>
            </a:r>
          </a:p>
          <a:p>
            <a:r>
              <a:rPr lang="en-US" dirty="0" smtClean="0"/>
              <a:t>IMPORTANT: Notify ATC if you leave the immediate vicinity of the airport, divert, etc.  (More on this later)</a:t>
            </a:r>
          </a:p>
          <a:p>
            <a:r>
              <a:rPr lang="en-US" dirty="0"/>
              <a:t>Going missed in IFR conditions, follow IFR procedure &amp; notify ATC.</a:t>
            </a:r>
          </a:p>
          <a:p>
            <a:endParaRPr lang="en-US" dirty="0" smtClean="0"/>
          </a:p>
        </p:txBody>
      </p:sp>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34</a:t>
            </a:fld>
            <a:endParaRPr lang="en-US"/>
          </a:p>
        </p:txBody>
      </p:sp>
      <p:sp>
        <p:nvSpPr>
          <p:cNvPr id="6" name="Date Placeholder 5"/>
          <p:cNvSpPr>
            <a:spLocks noGrp="1"/>
          </p:cNvSpPr>
          <p:nvPr>
            <p:ph type="dt" sz="half" idx="10"/>
          </p:nvPr>
        </p:nvSpPr>
        <p:spPr/>
        <p:txBody>
          <a:bodyPr/>
          <a:lstStyle/>
          <a:p>
            <a:fld id="{F35A6ECB-5640-8045-B102-26D4056B5755}" type="datetime1">
              <a:rPr lang="en-US" smtClean="0"/>
              <a:t>10/20/17</a:t>
            </a:fld>
            <a:endParaRPr lang="en-US"/>
          </a:p>
        </p:txBody>
      </p:sp>
    </p:spTree>
    <p:extLst>
      <p:ext uri="{BB962C8B-B14F-4D97-AF65-F5344CB8AC3E}">
        <p14:creationId xmlns:p14="http://schemas.microsoft.com/office/powerpoint/2010/main" val="1169726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07496" y="377977"/>
            <a:ext cx="7560515" cy="716407"/>
          </a:xfrm>
        </p:spPr>
        <p:txBody>
          <a:bodyPr/>
          <a:lstStyle/>
          <a:p>
            <a:r>
              <a:rPr lang="en-US" dirty="0" smtClean="0"/>
              <a:t>VFR FRZ Routing Via SFRA Gate</a:t>
            </a:r>
            <a:endParaRPr lang="en-US" dirty="0"/>
          </a:p>
        </p:txBody>
      </p:sp>
      <p:pic>
        <p:nvPicPr>
          <p:cNvPr id="9" name="Picture Placeholder 8" descr="TAC w32-w29.jpe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6342" r="-26342"/>
          <a:stretch>
            <a:fillRect/>
          </a:stretch>
        </p:blipFill>
        <p:spPr>
          <a:xfrm flipH="1">
            <a:off x="808034" y="1319683"/>
            <a:ext cx="7427912" cy="3406775"/>
          </a:xfrm>
        </p:spPr>
      </p:pic>
      <p:sp>
        <p:nvSpPr>
          <p:cNvPr id="8" name="Text Placeholder 7"/>
          <p:cNvSpPr>
            <a:spLocks noGrp="1"/>
          </p:cNvSpPr>
          <p:nvPr>
            <p:ph type="body" sz="half" idx="2"/>
          </p:nvPr>
        </p:nvSpPr>
        <p:spPr/>
        <p:txBody>
          <a:bodyPr>
            <a:normAutofit lnSpcReduction="10000"/>
          </a:bodyPr>
          <a:lstStyle/>
          <a:p>
            <a:r>
              <a:rPr lang="en-US" dirty="0" smtClean="0"/>
              <a:t>Depart FRZ via the most direct route, THEN proceed to filed gate.</a:t>
            </a:r>
          </a:p>
          <a:p>
            <a:r>
              <a:rPr lang="en-US" dirty="0" smtClean="0"/>
              <a:t>Arriving, proceed from gate to point in FRZ nearest destination, then to destination.</a:t>
            </a:r>
          </a:p>
          <a:p>
            <a:r>
              <a:rPr lang="en-US" dirty="0" smtClean="0"/>
              <a:t>Remain clear of Class B unless otherwise instructed.</a:t>
            </a:r>
            <a:endParaRPr lang="en-US" dirty="0"/>
          </a:p>
        </p:txBody>
      </p:sp>
      <p:sp>
        <p:nvSpPr>
          <p:cNvPr id="2" name="Footer Placeholder 1"/>
          <p:cNvSpPr>
            <a:spLocks noGrp="1"/>
          </p:cNvSpPr>
          <p:nvPr>
            <p:ph type="ftr" sz="quarter" idx="11"/>
          </p:nvPr>
        </p:nvSpPr>
        <p:spPr/>
        <p:txBody>
          <a:bodyPr/>
          <a:lstStyle/>
          <a:p>
            <a:r>
              <a:rPr lang="en-US" smtClean="0"/>
              <a:t>PIN &amp; FRZ Seminar – Harford County -  Stan Fetter - 10/2017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35</a:t>
            </a:fld>
            <a:endParaRPr lang="en-US"/>
          </a:p>
        </p:txBody>
      </p:sp>
      <p:sp>
        <p:nvSpPr>
          <p:cNvPr id="4" name="Date Placeholder 3"/>
          <p:cNvSpPr>
            <a:spLocks noGrp="1"/>
          </p:cNvSpPr>
          <p:nvPr>
            <p:ph type="dt" sz="half" idx="10"/>
          </p:nvPr>
        </p:nvSpPr>
        <p:spPr/>
        <p:txBody>
          <a:bodyPr/>
          <a:lstStyle/>
          <a:p>
            <a:fld id="{C5A1FBB3-F4C2-6A4F-B750-C06AAD621E13}" type="datetime1">
              <a:rPr lang="en-US" smtClean="0"/>
              <a:t>10/20/17</a:t>
            </a:fld>
            <a:endParaRPr lang="en-US"/>
          </a:p>
        </p:txBody>
      </p:sp>
    </p:spTree>
    <p:extLst>
      <p:ext uri="{BB962C8B-B14F-4D97-AF65-F5344CB8AC3E}">
        <p14:creationId xmlns:p14="http://schemas.microsoft.com/office/powerpoint/2010/main" val="29951804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86200" y="533400"/>
            <a:ext cx="4865536" cy="1252538"/>
          </a:xfrm>
        </p:spPr>
        <p:txBody>
          <a:bodyPr/>
          <a:lstStyle/>
          <a:p>
            <a:r>
              <a:rPr lang="en-US" dirty="0" smtClean="0"/>
              <a:t>VFR Between FRZ Airport &amp; SFRA Airport</a:t>
            </a:r>
            <a:endParaRPr lang="en-US" dirty="0"/>
          </a:p>
        </p:txBody>
      </p:sp>
      <p:sp>
        <p:nvSpPr>
          <p:cNvPr id="7" name="Text Placeholder 6"/>
          <p:cNvSpPr>
            <a:spLocks noGrp="1"/>
          </p:cNvSpPr>
          <p:nvPr>
            <p:ph type="body" sz="half" idx="2"/>
          </p:nvPr>
        </p:nvSpPr>
        <p:spPr/>
        <p:txBody>
          <a:bodyPr/>
          <a:lstStyle/>
          <a:p>
            <a:endParaRPr lang="en-US" dirty="0" smtClean="0"/>
          </a:p>
          <a:p>
            <a:r>
              <a:rPr lang="en-US" dirty="0" smtClean="0"/>
              <a:t>Remain below the floor of, and clear of Class B unless a Class B clearance has been received. </a:t>
            </a:r>
            <a:endParaRPr lang="en-US" dirty="0"/>
          </a:p>
        </p:txBody>
      </p:sp>
      <p:pic>
        <p:nvPicPr>
          <p:cNvPr id="8" name="Picture Placeholder 7" descr="TAC w32-w002.jpe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2761" r="12761"/>
          <a:stretch>
            <a:fillRect/>
          </a:stretch>
        </p:blipFill>
        <p:spPr/>
      </p:pic>
      <p:sp>
        <p:nvSpPr>
          <p:cNvPr id="2" name="Footer Placeholder 1"/>
          <p:cNvSpPr>
            <a:spLocks noGrp="1"/>
          </p:cNvSpPr>
          <p:nvPr>
            <p:ph type="ftr" sz="quarter" idx="11"/>
          </p:nvPr>
        </p:nvSpPr>
        <p:spPr/>
        <p:txBody>
          <a:bodyPr/>
          <a:lstStyle/>
          <a:p>
            <a:r>
              <a:rPr lang="en-US" smtClean="0"/>
              <a:t>PIN &amp; FRZ Seminar – Harford County -  Stan Fetter - 10/2017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36</a:t>
            </a:fld>
            <a:endParaRPr lang="en-US"/>
          </a:p>
        </p:txBody>
      </p:sp>
      <p:sp>
        <p:nvSpPr>
          <p:cNvPr id="4" name="Date Placeholder 3"/>
          <p:cNvSpPr>
            <a:spLocks noGrp="1"/>
          </p:cNvSpPr>
          <p:nvPr>
            <p:ph type="dt" sz="half" idx="10"/>
          </p:nvPr>
        </p:nvSpPr>
        <p:spPr/>
        <p:txBody>
          <a:bodyPr/>
          <a:lstStyle/>
          <a:p>
            <a:fld id="{04182F97-8873-9743-A3A6-568A7288C4B9}" type="datetime1">
              <a:rPr lang="en-US" smtClean="0"/>
              <a:t>10/20/17</a:t>
            </a:fld>
            <a:endParaRPr lang="en-US"/>
          </a:p>
        </p:txBody>
      </p:sp>
    </p:spTree>
    <p:extLst>
      <p:ext uri="{BB962C8B-B14F-4D97-AF65-F5344CB8AC3E}">
        <p14:creationId xmlns:p14="http://schemas.microsoft.com/office/powerpoint/2010/main" val="24286601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972531" y="358889"/>
            <a:ext cx="2464040" cy="2230372"/>
          </a:xfrm>
        </p:spPr>
        <p:txBody>
          <a:bodyPr/>
          <a:lstStyle/>
          <a:p>
            <a:r>
              <a:rPr lang="en-US" dirty="0" smtClean="0"/>
              <a:t>VFR, FRZ to West &amp; Southwest</a:t>
            </a:r>
            <a:endParaRPr lang="en-US" dirty="0"/>
          </a:p>
        </p:txBody>
      </p:sp>
      <p:sp>
        <p:nvSpPr>
          <p:cNvPr id="9" name="Text Placeholder 8"/>
          <p:cNvSpPr>
            <a:spLocks noGrp="1"/>
          </p:cNvSpPr>
          <p:nvPr>
            <p:ph type="body" sz="half" idx="2"/>
          </p:nvPr>
        </p:nvSpPr>
        <p:spPr>
          <a:xfrm>
            <a:off x="5779274" y="3199940"/>
            <a:ext cx="3041521" cy="3810000"/>
          </a:xfrm>
        </p:spPr>
        <p:txBody>
          <a:bodyPr/>
          <a:lstStyle/>
          <a:p>
            <a:r>
              <a:rPr lang="en-US" dirty="0" smtClean="0"/>
              <a:t>Again – most direct route out of the FRZ, then proceed on course.</a:t>
            </a:r>
          </a:p>
          <a:p>
            <a:endParaRPr lang="en-US" dirty="0"/>
          </a:p>
          <a:p>
            <a:r>
              <a:rPr lang="en-US" dirty="0" smtClean="0"/>
              <a:t>Going towards HEF or points west, either avoid DAA or get Class D clearance.</a:t>
            </a:r>
            <a:endParaRPr lang="en-US" dirty="0"/>
          </a:p>
        </p:txBody>
      </p:sp>
      <p:pic>
        <p:nvPicPr>
          <p:cNvPr id="8" name="Picture Placeholder 7" descr="TAC w32-hef-sw.jpe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34485" b="-34485"/>
          <a:stretch>
            <a:fillRect/>
          </a:stretch>
        </p:blipFill>
        <p:spPr>
          <a:xfrm flipH="1">
            <a:off x="188251" y="-642429"/>
            <a:ext cx="5591023" cy="7684737"/>
          </a:xfrm>
        </p:spPr>
      </p:pic>
      <p:sp>
        <p:nvSpPr>
          <p:cNvPr id="2" name="Footer Placeholder 1"/>
          <p:cNvSpPr>
            <a:spLocks noGrp="1"/>
          </p:cNvSpPr>
          <p:nvPr>
            <p:ph type="ftr" sz="quarter" idx="11"/>
          </p:nvPr>
        </p:nvSpPr>
        <p:spPr/>
        <p:txBody>
          <a:bodyPr/>
          <a:lstStyle/>
          <a:p>
            <a:r>
              <a:rPr lang="en-US" smtClean="0"/>
              <a:t>PIN &amp; FRZ Seminar – Harford County -  Stan Fetter - 10/2017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37</a:t>
            </a:fld>
            <a:endParaRPr lang="en-US"/>
          </a:p>
        </p:txBody>
      </p:sp>
      <p:sp>
        <p:nvSpPr>
          <p:cNvPr id="4" name="Date Placeholder 3"/>
          <p:cNvSpPr>
            <a:spLocks noGrp="1"/>
          </p:cNvSpPr>
          <p:nvPr>
            <p:ph type="dt" sz="half" idx="10"/>
          </p:nvPr>
        </p:nvSpPr>
        <p:spPr/>
        <p:txBody>
          <a:bodyPr/>
          <a:lstStyle/>
          <a:p>
            <a:fld id="{3B193943-F5E7-6E43-9791-D24DA8553AED}" type="datetime1">
              <a:rPr lang="en-US" smtClean="0"/>
              <a:t>10/20/17</a:t>
            </a:fld>
            <a:endParaRPr lang="en-US"/>
          </a:p>
        </p:txBody>
      </p:sp>
    </p:spTree>
    <p:extLst>
      <p:ext uri="{BB962C8B-B14F-4D97-AF65-F5344CB8AC3E}">
        <p14:creationId xmlns:p14="http://schemas.microsoft.com/office/powerpoint/2010/main" val="1300296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Miscellaneous FRZ Considerations</a:t>
            </a:r>
            <a:endParaRPr lang="en-US" dirty="0"/>
          </a:p>
        </p:txBody>
      </p:sp>
      <p:sp>
        <p:nvSpPr>
          <p:cNvPr id="6" name="Content Placeholder 5"/>
          <p:cNvSpPr>
            <a:spLocks noGrp="1"/>
          </p:cNvSpPr>
          <p:nvPr>
            <p:ph idx="1"/>
          </p:nvPr>
        </p:nvSpPr>
        <p:spPr/>
        <p:txBody>
          <a:bodyPr>
            <a:normAutofit/>
          </a:bodyPr>
          <a:lstStyle/>
          <a:p>
            <a:r>
              <a:rPr lang="en-US" dirty="0" smtClean="0"/>
              <a:t>Pattern work/TOL practice is not allowed</a:t>
            </a:r>
          </a:p>
          <a:p>
            <a:r>
              <a:rPr lang="en-US" dirty="0" smtClean="0"/>
              <a:t>Practice approaches not allowed</a:t>
            </a:r>
          </a:p>
          <a:p>
            <a:r>
              <a:rPr lang="en-US" dirty="0" smtClean="0"/>
              <a:t>“Loitering” not allowed; arrive or depart via shortest route (there is some leeway here, but don’t push it).</a:t>
            </a:r>
          </a:p>
          <a:p>
            <a:r>
              <a:rPr lang="en-US" dirty="0" smtClean="0"/>
              <a:t>Sightseeing not allowed</a:t>
            </a:r>
          </a:p>
          <a:p>
            <a:r>
              <a:rPr lang="en-US" dirty="0" smtClean="0"/>
              <a:t>Photo missions in FRZ = “loitering” and require TSA waiver</a:t>
            </a:r>
          </a:p>
        </p:txBody>
      </p:sp>
      <p:sp>
        <p:nvSpPr>
          <p:cNvPr id="2" name="Footer Placeholder 1"/>
          <p:cNvSpPr>
            <a:spLocks noGrp="1"/>
          </p:cNvSpPr>
          <p:nvPr>
            <p:ph type="ftr" sz="quarter" idx="11"/>
          </p:nvPr>
        </p:nvSpPr>
        <p:spPr/>
        <p:txBody>
          <a:bodyPr/>
          <a:lstStyle/>
          <a:p>
            <a:r>
              <a:rPr lang="en-US" smtClean="0"/>
              <a:t>PIN &amp; FRZ Seminar – Harford County -  Stan Fetter - 10/2017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38</a:t>
            </a:fld>
            <a:endParaRPr lang="en-US"/>
          </a:p>
        </p:txBody>
      </p:sp>
      <p:sp>
        <p:nvSpPr>
          <p:cNvPr id="4" name="Date Placeholder 3"/>
          <p:cNvSpPr>
            <a:spLocks noGrp="1"/>
          </p:cNvSpPr>
          <p:nvPr>
            <p:ph type="dt" sz="half" idx="10"/>
          </p:nvPr>
        </p:nvSpPr>
        <p:spPr/>
        <p:txBody>
          <a:bodyPr/>
          <a:lstStyle/>
          <a:p>
            <a:fld id="{1E7211C3-178F-EF4D-ABA3-CA03D4D355DA}" type="datetime1">
              <a:rPr lang="en-US" smtClean="0"/>
              <a:t>10/20/17</a:t>
            </a:fld>
            <a:endParaRPr lang="en-US"/>
          </a:p>
        </p:txBody>
      </p:sp>
    </p:spTree>
    <p:extLst>
      <p:ext uri="{BB962C8B-B14F-4D97-AF65-F5344CB8AC3E}">
        <p14:creationId xmlns:p14="http://schemas.microsoft.com/office/powerpoint/2010/main" val="3470630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 Case of Difficulty</a:t>
            </a:r>
            <a:r>
              <a:rPr lang="mr-IN" dirty="0" smtClean="0"/>
              <a:t>…</a:t>
            </a:r>
            <a:r>
              <a:rPr lang="en-US" dirty="0" smtClean="0"/>
              <a:t>.</a:t>
            </a:r>
            <a:endParaRPr lang="en-US" dirty="0"/>
          </a:p>
        </p:txBody>
      </p:sp>
      <p:sp>
        <p:nvSpPr>
          <p:cNvPr id="6" name="Content Placeholder 5"/>
          <p:cNvSpPr>
            <a:spLocks noGrp="1"/>
          </p:cNvSpPr>
          <p:nvPr>
            <p:ph idx="1"/>
          </p:nvPr>
        </p:nvSpPr>
        <p:spPr/>
        <p:txBody>
          <a:bodyPr>
            <a:normAutofit/>
          </a:bodyPr>
          <a:lstStyle/>
          <a:p>
            <a:pPr marL="0" indent="0">
              <a:buNone/>
            </a:pPr>
            <a:r>
              <a:rPr lang="en-US" dirty="0" smtClean="0"/>
              <a:t>For problems filing: </a:t>
            </a:r>
          </a:p>
          <a:p>
            <a:r>
              <a:rPr lang="en-US" dirty="0" smtClean="0"/>
              <a:t>If the FSS specialist cannot validate your PIN, ask to speak to a supervisor.  If the supervisor cannot resolve the situation contact the airport that issued the PIN or the TSA MD3 Program Director.</a:t>
            </a:r>
          </a:p>
          <a:p>
            <a:r>
              <a:rPr lang="en-US" dirty="0" smtClean="0"/>
              <a:t>If the FSS specialist does not ask for your PIN, does not ask if you’re familiar with the FRZ &amp; SFRA or seems unfamiliar with the process in any other way, make sure you called the correct location</a:t>
            </a:r>
            <a:endParaRPr lang="en-US" dirty="0"/>
          </a:p>
        </p:txBody>
      </p:sp>
      <p:sp>
        <p:nvSpPr>
          <p:cNvPr id="2" name="Footer Placeholder 1"/>
          <p:cNvSpPr>
            <a:spLocks noGrp="1"/>
          </p:cNvSpPr>
          <p:nvPr>
            <p:ph type="ftr" sz="quarter" idx="11"/>
          </p:nvPr>
        </p:nvSpPr>
        <p:spPr/>
        <p:txBody>
          <a:bodyPr/>
          <a:lstStyle/>
          <a:p>
            <a:r>
              <a:rPr lang="en-US" smtClean="0"/>
              <a:t>PIN &amp; FRZ Seminar – Harford County -  Stan Fetter - 10/2017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39</a:t>
            </a:fld>
            <a:endParaRPr lang="en-US"/>
          </a:p>
        </p:txBody>
      </p:sp>
      <p:sp>
        <p:nvSpPr>
          <p:cNvPr id="4" name="Date Placeholder 3"/>
          <p:cNvSpPr>
            <a:spLocks noGrp="1"/>
          </p:cNvSpPr>
          <p:nvPr>
            <p:ph type="dt" sz="half" idx="10"/>
          </p:nvPr>
        </p:nvSpPr>
        <p:spPr/>
        <p:txBody>
          <a:bodyPr/>
          <a:lstStyle/>
          <a:p>
            <a:fld id="{06EFEC0A-82AD-1E48-8C8F-20A179E97F8E}" type="datetime1">
              <a:rPr lang="en-US" smtClean="0"/>
              <a:t>10/20/17</a:t>
            </a:fld>
            <a:endParaRPr lang="en-US"/>
          </a:p>
        </p:txBody>
      </p:sp>
    </p:spTree>
    <p:extLst>
      <p:ext uri="{BB962C8B-B14F-4D97-AF65-F5344CB8AC3E}">
        <p14:creationId xmlns:p14="http://schemas.microsoft.com/office/powerpoint/2010/main" val="1312694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19635"/>
            <a:ext cx="7583487" cy="1284513"/>
          </a:xfrm>
        </p:spPr>
        <p:txBody>
          <a:bodyPr/>
          <a:lstStyle/>
          <a:p>
            <a:pPr algn="ctr"/>
            <a:r>
              <a:rPr lang="en-US" dirty="0">
                <a:solidFill>
                  <a:srgbClr val="FF0000"/>
                </a:solidFill>
              </a:rPr>
              <a:t>Washington, DC Airspace Overview</a:t>
            </a:r>
          </a:p>
        </p:txBody>
      </p:sp>
      <p:pic>
        <p:nvPicPr>
          <p:cNvPr id="6" name="Content Placeholder 5" descr="sfra.7-25-17.png"/>
          <p:cNvPicPr>
            <a:picLocks noGrp="1" noChangeAspect="1"/>
          </p:cNvPicPr>
          <p:nvPr>
            <p:ph idx="1"/>
          </p:nvPr>
        </p:nvPicPr>
        <p:blipFill>
          <a:blip r:embed="rId2">
            <a:extLst>
              <a:ext uri="{28A0092B-C50C-407E-A947-70E740481C1C}">
                <a14:useLocalDpi xmlns:a14="http://schemas.microsoft.com/office/drawing/2010/main" val="0"/>
              </a:ext>
            </a:extLst>
          </a:blip>
          <a:srcRect t="5080" b="5080"/>
          <a:stretch>
            <a:fillRect/>
          </a:stretch>
        </p:blipFill>
        <p:spPr>
          <a:xfrm>
            <a:off x="986208" y="1690970"/>
            <a:ext cx="7303685" cy="4053636"/>
          </a:xfrm>
        </p:spPr>
      </p:pic>
      <p:sp>
        <p:nvSpPr>
          <p:cNvPr id="4" name="Footer Placeholder 3"/>
          <p:cNvSpPr>
            <a:spLocks noGrp="1"/>
          </p:cNvSpPr>
          <p:nvPr>
            <p:ph type="ftr" sz="quarter" idx="11"/>
          </p:nvPr>
        </p:nvSpPr>
        <p:spPr>
          <a:xfrm>
            <a:off x="2242586" y="6013081"/>
            <a:ext cx="5238750" cy="365125"/>
          </a:xfrm>
        </p:spPr>
        <p:txBody>
          <a:bodyPr/>
          <a:lstStyle/>
          <a:p>
            <a:pPr algn="ctr"/>
            <a:r>
              <a:rPr lang="en-US" smtClean="0"/>
              <a:t>PIN &amp; FRZ Seminar – Harford County -  Stan Fetter - 10/2017</a:t>
            </a:r>
            <a:endParaRPr lang="en-US" dirty="0"/>
          </a:p>
        </p:txBody>
      </p:sp>
      <p:sp>
        <p:nvSpPr>
          <p:cNvPr id="5" name="Slide Number Placeholder 4"/>
          <p:cNvSpPr>
            <a:spLocks noGrp="1"/>
          </p:cNvSpPr>
          <p:nvPr>
            <p:ph type="sldNum" sz="quarter" idx="12"/>
          </p:nvPr>
        </p:nvSpPr>
        <p:spPr/>
        <p:txBody>
          <a:bodyPr/>
          <a:lstStyle/>
          <a:p>
            <a:fld id="{93E4AAA4-6363-4581-962D-1ACCC2D600C5}" type="slidenum">
              <a:rPr lang="en-US" smtClean="0"/>
              <a:t>4</a:t>
            </a:fld>
            <a:endParaRPr lang="en-US"/>
          </a:p>
        </p:txBody>
      </p:sp>
      <p:sp>
        <p:nvSpPr>
          <p:cNvPr id="3" name="Date Placeholder 2"/>
          <p:cNvSpPr>
            <a:spLocks noGrp="1"/>
          </p:cNvSpPr>
          <p:nvPr>
            <p:ph type="dt" sz="half" idx="10"/>
          </p:nvPr>
        </p:nvSpPr>
        <p:spPr/>
        <p:txBody>
          <a:bodyPr/>
          <a:lstStyle/>
          <a:p>
            <a:fld id="{09F3E084-9EA4-934C-AE58-0F5562B6E028}" type="datetime1">
              <a:rPr lang="en-US" smtClean="0"/>
              <a:t>10/20/17</a:t>
            </a:fld>
            <a:endParaRPr lang="en-US"/>
          </a:p>
        </p:txBody>
      </p:sp>
    </p:spTree>
    <p:extLst>
      <p:ext uri="{BB962C8B-B14F-4D97-AF65-F5344CB8AC3E}">
        <p14:creationId xmlns:p14="http://schemas.microsoft.com/office/powerpoint/2010/main" val="6250679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 Case of Difficulty</a:t>
            </a:r>
            <a:r>
              <a:rPr lang="mr-IN" dirty="0" smtClean="0"/>
              <a:t>…</a:t>
            </a:r>
            <a:r>
              <a:rPr lang="en-US" dirty="0" smtClean="0"/>
              <a:t>.</a:t>
            </a:r>
            <a:endParaRPr lang="en-US" dirty="0"/>
          </a:p>
        </p:txBody>
      </p:sp>
      <p:sp>
        <p:nvSpPr>
          <p:cNvPr id="6" name="Content Placeholder 5"/>
          <p:cNvSpPr>
            <a:spLocks noGrp="1"/>
          </p:cNvSpPr>
          <p:nvPr>
            <p:ph idx="1"/>
          </p:nvPr>
        </p:nvSpPr>
        <p:spPr/>
        <p:txBody>
          <a:bodyPr>
            <a:normAutofit/>
          </a:bodyPr>
          <a:lstStyle/>
          <a:p>
            <a:pPr marL="0" indent="0">
              <a:buNone/>
            </a:pPr>
            <a:r>
              <a:rPr lang="en-US" dirty="0" smtClean="0"/>
              <a:t>For Clearance Problems on the ground:</a:t>
            </a:r>
          </a:p>
          <a:p>
            <a:pPr marL="0" indent="0">
              <a:buNone/>
            </a:pPr>
            <a:r>
              <a:rPr lang="en-US" dirty="0" smtClean="0"/>
              <a:t>If Clearance Delivery doesn’t have your Flight Plan, hang up and call the Ashburn AFSS back (866-225-7410).  </a:t>
            </a:r>
            <a:r>
              <a:rPr lang="en-US" dirty="0"/>
              <a:t>T</a:t>
            </a:r>
            <a:r>
              <a:rPr lang="en-US" dirty="0" smtClean="0"/>
              <a:t>ell them Potomac doesn’t have your flight plan and ask them to send it through again.  Wait a few minutes and then call Clearance Delivery.</a:t>
            </a:r>
          </a:p>
        </p:txBody>
      </p:sp>
      <p:sp>
        <p:nvSpPr>
          <p:cNvPr id="2" name="Footer Placeholder 1"/>
          <p:cNvSpPr>
            <a:spLocks noGrp="1"/>
          </p:cNvSpPr>
          <p:nvPr>
            <p:ph type="ftr" sz="quarter" idx="11"/>
          </p:nvPr>
        </p:nvSpPr>
        <p:spPr/>
        <p:txBody>
          <a:bodyPr/>
          <a:lstStyle/>
          <a:p>
            <a:r>
              <a:rPr lang="en-US" smtClean="0"/>
              <a:t>PIN &amp; FRZ Seminar – Harford County -  Stan Fetter - 10/2017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40</a:t>
            </a:fld>
            <a:endParaRPr lang="en-US"/>
          </a:p>
        </p:txBody>
      </p:sp>
      <p:sp>
        <p:nvSpPr>
          <p:cNvPr id="4" name="Date Placeholder 3"/>
          <p:cNvSpPr>
            <a:spLocks noGrp="1"/>
          </p:cNvSpPr>
          <p:nvPr>
            <p:ph type="dt" sz="half" idx="10"/>
          </p:nvPr>
        </p:nvSpPr>
        <p:spPr/>
        <p:txBody>
          <a:bodyPr/>
          <a:lstStyle/>
          <a:p>
            <a:fld id="{FCD97CD0-23E5-8E46-99F6-11BEE93910DA}" type="datetime1">
              <a:rPr lang="en-US" smtClean="0"/>
              <a:t>10/20/17</a:t>
            </a:fld>
            <a:endParaRPr lang="en-US"/>
          </a:p>
        </p:txBody>
      </p:sp>
    </p:spTree>
    <p:extLst>
      <p:ext uri="{BB962C8B-B14F-4D97-AF65-F5344CB8AC3E}">
        <p14:creationId xmlns:p14="http://schemas.microsoft.com/office/powerpoint/2010/main" val="1207121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 Case of Difficulty</a:t>
            </a:r>
            <a:r>
              <a:rPr lang="mr-IN" dirty="0" smtClean="0"/>
              <a:t>…</a:t>
            </a:r>
            <a:r>
              <a:rPr lang="en-US" dirty="0" smtClean="0"/>
              <a:t>.</a:t>
            </a:r>
            <a:endParaRPr lang="en-US" dirty="0"/>
          </a:p>
        </p:txBody>
      </p:sp>
      <p:sp>
        <p:nvSpPr>
          <p:cNvPr id="6" name="Content Placeholder 5"/>
          <p:cNvSpPr>
            <a:spLocks noGrp="1"/>
          </p:cNvSpPr>
          <p:nvPr>
            <p:ph idx="1"/>
          </p:nvPr>
        </p:nvSpPr>
        <p:spPr/>
        <p:txBody>
          <a:bodyPr>
            <a:normAutofit fontScale="92500"/>
          </a:bodyPr>
          <a:lstStyle/>
          <a:p>
            <a:pPr marL="0" indent="0">
              <a:buNone/>
            </a:pPr>
            <a:r>
              <a:rPr lang="en-US" dirty="0" smtClean="0"/>
              <a:t>For clearance problems in the air </a:t>
            </a:r>
            <a:r>
              <a:rPr lang="mr-IN" dirty="0" smtClean="0"/>
              <a:t>–</a:t>
            </a:r>
            <a:r>
              <a:rPr lang="en-US" dirty="0" smtClean="0"/>
              <a:t> If Potomac says they don’t have your flight plan, or no authorization for the FRZ:</a:t>
            </a:r>
          </a:p>
          <a:p>
            <a:r>
              <a:rPr lang="en-US" dirty="0" smtClean="0"/>
              <a:t>Tell the controller approximately when you filed your flight plan, and ask the controller to have his supervisor call AFSS Ashburn. </a:t>
            </a:r>
            <a:r>
              <a:rPr lang="en-US" dirty="0"/>
              <a:t> </a:t>
            </a:r>
            <a:r>
              <a:rPr lang="en-US" dirty="0" smtClean="0"/>
              <a:t>(Not another AFSS)</a:t>
            </a:r>
          </a:p>
          <a:p>
            <a:r>
              <a:rPr lang="en-US" dirty="0" smtClean="0"/>
              <a:t>If they are too busy, remain clear of the SFRA and call FSS on the radio.  Describe the problem, tell them approximately when you filed, and ask them to call Potomac.</a:t>
            </a:r>
          </a:p>
          <a:p>
            <a:r>
              <a:rPr lang="en-US" dirty="0" smtClean="0"/>
              <a:t>If neither of those work, land and call AFSS by phone to </a:t>
            </a:r>
            <a:r>
              <a:rPr lang="en-US" dirty="0" err="1" smtClean="0"/>
              <a:t>refile</a:t>
            </a:r>
            <a:r>
              <a:rPr lang="en-US" dirty="0" smtClean="0"/>
              <a:t>.  (DO NOT CALL ON PHONE FROM AIR)</a:t>
            </a:r>
          </a:p>
          <a:p>
            <a:endParaRPr lang="en-US" dirty="0"/>
          </a:p>
          <a:p>
            <a:endParaRPr lang="en-US" dirty="0" smtClean="0"/>
          </a:p>
          <a:p>
            <a:pPr marL="0" indent="0">
              <a:buNone/>
            </a:pPr>
            <a:endParaRPr lang="en-US" dirty="0" smtClean="0"/>
          </a:p>
          <a:p>
            <a:endParaRPr lang="en-US" dirty="0"/>
          </a:p>
        </p:txBody>
      </p:sp>
      <p:sp>
        <p:nvSpPr>
          <p:cNvPr id="2" name="Footer Placeholder 1"/>
          <p:cNvSpPr>
            <a:spLocks noGrp="1"/>
          </p:cNvSpPr>
          <p:nvPr>
            <p:ph type="ftr" sz="quarter" idx="11"/>
          </p:nvPr>
        </p:nvSpPr>
        <p:spPr/>
        <p:txBody>
          <a:bodyPr/>
          <a:lstStyle/>
          <a:p>
            <a:r>
              <a:rPr lang="en-US" smtClean="0"/>
              <a:t>PIN &amp; FRZ Seminar – Harford County -  Stan Fetter - 10/2017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41</a:t>
            </a:fld>
            <a:endParaRPr lang="en-US"/>
          </a:p>
        </p:txBody>
      </p:sp>
      <p:sp>
        <p:nvSpPr>
          <p:cNvPr id="4" name="Date Placeholder 3"/>
          <p:cNvSpPr>
            <a:spLocks noGrp="1"/>
          </p:cNvSpPr>
          <p:nvPr>
            <p:ph type="dt" sz="half" idx="10"/>
          </p:nvPr>
        </p:nvSpPr>
        <p:spPr/>
        <p:txBody>
          <a:bodyPr/>
          <a:lstStyle/>
          <a:p>
            <a:fld id="{C5798C16-0545-7545-AC54-2EB6F42A7EED}" type="datetime1">
              <a:rPr lang="en-US" smtClean="0"/>
              <a:t>10/20/17</a:t>
            </a:fld>
            <a:endParaRPr lang="en-US"/>
          </a:p>
        </p:txBody>
      </p:sp>
    </p:spTree>
    <p:extLst>
      <p:ext uri="{BB962C8B-B14F-4D97-AF65-F5344CB8AC3E}">
        <p14:creationId xmlns:p14="http://schemas.microsoft.com/office/powerpoint/2010/main" val="1624157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 Case of Difficulty</a:t>
            </a:r>
            <a:r>
              <a:rPr lang="mr-IN" dirty="0" smtClean="0"/>
              <a:t>…</a:t>
            </a:r>
            <a:r>
              <a:rPr lang="en-US" dirty="0" smtClean="0"/>
              <a:t>.</a:t>
            </a:r>
            <a:endParaRPr lang="en-US" dirty="0"/>
          </a:p>
        </p:txBody>
      </p:sp>
      <p:sp>
        <p:nvSpPr>
          <p:cNvPr id="6" name="Content Placeholder 5"/>
          <p:cNvSpPr>
            <a:spLocks noGrp="1"/>
          </p:cNvSpPr>
          <p:nvPr>
            <p:ph idx="1"/>
          </p:nvPr>
        </p:nvSpPr>
        <p:spPr/>
        <p:txBody>
          <a:bodyPr>
            <a:normAutofit/>
          </a:bodyPr>
          <a:lstStyle/>
          <a:p>
            <a:pPr marL="0" indent="0">
              <a:buNone/>
            </a:pPr>
            <a:r>
              <a:rPr lang="en-US" dirty="0" smtClean="0"/>
              <a:t>PLEASE REPORT ANY PROBLEMS WITH FILING OR ATC!</a:t>
            </a:r>
          </a:p>
          <a:p>
            <a:pPr marL="0" indent="0">
              <a:buNone/>
            </a:pPr>
            <a:r>
              <a:rPr lang="en-US" dirty="0" smtClean="0"/>
              <a:t>Go to </a:t>
            </a:r>
            <a:r>
              <a:rPr lang="en-US" dirty="0" err="1" smtClean="0"/>
              <a:t>AFSS.com</a:t>
            </a:r>
            <a:r>
              <a:rPr lang="en-US" dirty="0" smtClean="0"/>
              <a:t>, go to the bottom of the page, and click Pilot Feedback</a:t>
            </a:r>
            <a:endParaRPr lang="en-US" dirty="0"/>
          </a:p>
          <a:p>
            <a:endParaRPr lang="en-US" dirty="0" smtClean="0"/>
          </a:p>
          <a:p>
            <a:pPr marL="0" indent="0">
              <a:buNone/>
            </a:pPr>
            <a:endParaRPr lang="en-US" dirty="0" smtClean="0"/>
          </a:p>
          <a:p>
            <a:endParaRPr lang="en-US" dirty="0"/>
          </a:p>
        </p:txBody>
      </p:sp>
      <p:sp>
        <p:nvSpPr>
          <p:cNvPr id="2" name="Footer Placeholder 1"/>
          <p:cNvSpPr>
            <a:spLocks noGrp="1"/>
          </p:cNvSpPr>
          <p:nvPr>
            <p:ph type="ftr" sz="quarter" idx="11"/>
          </p:nvPr>
        </p:nvSpPr>
        <p:spPr/>
        <p:txBody>
          <a:bodyPr/>
          <a:lstStyle/>
          <a:p>
            <a:r>
              <a:rPr lang="en-US" smtClean="0"/>
              <a:t>PIN &amp; FRZ Seminar – Harford County -  Stan Fetter - 10/2017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42</a:t>
            </a:fld>
            <a:endParaRPr lang="en-US"/>
          </a:p>
        </p:txBody>
      </p:sp>
      <p:pic>
        <p:nvPicPr>
          <p:cNvPr id="7" name="Picture 6" descr="Screen Shot 2017-07-25 at 10.00.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122" y="4225192"/>
            <a:ext cx="6783756" cy="1401885"/>
          </a:xfrm>
          <a:prstGeom prst="rect">
            <a:avLst/>
          </a:prstGeom>
        </p:spPr>
      </p:pic>
      <p:cxnSp>
        <p:nvCxnSpPr>
          <p:cNvPr id="9" name="Straight Arrow Connector 8"/>
          <p:cNvCxnSpPr/>
          <p:nvPr/>
        </p:nvCxnSpPr>
        <p:spPr>
          <a:xfrm flipH="1">
            <a:off x="2237154" y="3067538"/>
            <a:ext cx="1856154" cy="1905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10"/>
          </p:nvPr>
        </p:nvSpPr>
        <p:spPr/>
        <p:txBody>
          <a:bodyPr/>
          <a:lstStyle/>
          <a:p>
            <a:fld id="{9A555D66-8A7F-5B49-BBE7-561BFDB18B32}" type="datetime1">
              <a:rPr lang="en-US" smtClean="0"/>
              <a:t>10/20/17</a:t>
            </a:fld>
            <a:endParaRPr lang="en-US"/>
          </a:p>
        </p:txBody>
      </p:sp>
    </p:spTree>
    <p:extLst>
      <p:ext uri="{BB962C8B-B14F-4D97-AF65-F5344CB8AC3E}">
        <p14:creationId xmlns:p14="http://schemas.microsoft.com/office/powerpoint/2010/main" val="31438539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 Case of Difficulty</a:t>
            </a:r>
            <a:r>
              <a:rPr lang="mr-IN" dirty="0" smtClean="0"/>
              <a:t>…</a:t>
            </a:r>
            <a:r>
              <a:rPr lang="en-US" dirty="0" smtClean="0"/>
              <a:t>.</a:t>
            </a:r>
            <a:endParaRPr lang="en-US" dirty="0"/>
          </a:p>
        </p:txBody>
      </p:sp>
      <p:sp>
        <p:nvSpPr>
          <p:cNvPr id="6" name="Content Placeholder 5"/>
          <p:cNvSpPr>
            <a:spLocks noGrp="1"/>
          </p:cNvSpPr>
          <p:nvPr>
            <p:ph idx="1"/>
          </p:nvPr>
        </p:nvSpPr>
        <p:spPr>
          <a:xfrm>
            <a:off x="779463" y="1494699"/>
            <a:ext cx="7583487" cy="625230"/>
          </a:xfrm>
        </p:spPr>
        <p:txBody>
          <a:bodyPr>
            <a:normAutofit/>
          </a:bodyPr>
          <a:lstStyle/>
          <a:p>
            <a:pPr marL="0" indent="0">
              <a:buNone/>
            </a:pPr>
            <a:r>
              <a:rPr lang="en-US" dirty="0" smtClean="0"/>
              <a:t>The next page brings up links to a complaint form:</a:t>
            </a:r>
            <a:endParaRPr lang="en-US" dirty="0"/>
          </a:p>
          <a:p>
            <a:endParaRPr lang="en-US" dirty="0" smtClean="0"/>
          </a:p>
          <a:p>
            <a:pPr marL="0" indent="0">
              <a:buNone/>
            </a:pPr>
            <a:endParaRPr lang="en-US" dirty="0" smtClean="0"/>
          </a:p>
          <a:p>
            <a:endParaRPr lang="en-US" dirty="0"/>
          </a:p>
        </p:txBody>
      </p:sp>
      <p:sp>
        <p:nvSpPr>
          <p:cNvPr id="2" name="Footer Placeholder 1"/>
          <p:cNvSpPr>
            <a:spLocks noGrp="1"/>
          </p:cNvSpPr>
          <p:nvPr>
            <p:ph type="ftr" sz="quarter" idx="11"/>
          </p:nvPr>
        </p:nvSpPr>
        <p:spPr/>
        <p:txBody>
          <a:bodyPr/>
          <a:lstStyle/>
          <a:p>
            <a:r>
              <a:rPr lang="en-US" smtClean="0"/>
              <a:t>PIN &amp; FRZ Seminar – Harford County -  Stan Fetter - 10/2017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43</a:t>
            </a:fld>
            <a:endParaRPr lang="en-US"/>
          </a:p>
        </p:txBody>
      </p:sp>
      <p:pic>
        <p:nvPicPr>
          <p:cNvPr id="4" name="Picture 3" descr="Screen Shot 2017-07-25 at 10.02.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898" y="2119956"/>
            <a:ext cx="7712205" cy="2129692"/>
          </a:xfrm>
          <a:prstGeom prst="rect">
            <a:avLst/>
          </a:prstGeom>
        </p:spPr>
      </p:pic>
      <p:sp>
        <p:nvSpPr>
          <p:cNvPr id="10" name="TextBox 9"/>
          <p:cNvSpPr txBox="1"/>
          <p:nvPr/>
        </p:nvSpPr>
        <p:spPr>
          <a:xfrm>
            <a:off x="730164" y="4581789"/>
            <a:ext cx="7683672" cy="1200329"/>
          </a:xfrm>
          <a:prstGeom prst="rect">
            <a:avLst/>
          </a:prstGeom>
          <a:noFill/>
        </p:spPr>
        <p:txBody>
          <a:bodyPr wrap="square" rtlCol="0">
            <a:spAutoFit/>
          </a:bodyPr>
          <a:lstStyle/>
          <a:p>
            <a:r>
              <a:rPr lang="en-US" dirty="0" smtClean="0"/>
              <a:t>Provide as much detail as possible </a:t>
            </a:r>
            <a:r>
              <a:rPr lang="mr-IN" dirty="0" smtClean="0"/>
              <a:t>–</a:t>
            </a:r>
            <a:r>
              <a:rPr lang="en-US" dirty="0" smtClean="0"/>
              <a:t> times, frequencies, facility name, tail #.  The resulting report is circulated on several levels will be used to investigate and address the issue.  It WILL NOT come back on you, and you WILL receive a call back about findings and resolution.</a:t>
            </a:r>
            <a:endParaRPr lang="en-US" dirty="0"/>
          </a:p>
        </p:txBody>
      </p:sp>
      <p:sp>
        <p:nvSpPr>
          <p:cNvPr id="7" name="Date Placeholder 6"/>
          <p:cNvSpPr>
            <a:spLocks noGrp="1"/>
          </p:cNvSpPr>
          <p:nvPr>
            <p:ph type="dt" sz="half" idx="10"/>
          </p:nvPr>
        </p:nvSpPr>
        <p:spPr/>
        <p:txBody>
          <a:bodyPr/>
          <a:lstStyle/>
          <a:p>
            <a:fld id="{83C626C0-FF73-B74C-9405-3A94F11A9FEF}" type="datetime1">
              <a:rPr lang="en-US" smtClean="0"/>
              <a:t>10/20/17</a:t>
            </a:fld>
            <a:endParaRPr lang="en-US"/>
          </a:p>
        </p:txBody>
      </p:sp>
    </p:spTree>
    <p:extLst>
      <p:ext uri="{BB962C8B-B14F-4D97-AF65-F5344CB8AC3E}">
        <p14:creationId xmlns:p14="http://schemas.microsoft.com/office/powerpoint/2010/main" val="16101796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Warning Systems</a:t>
            </a:r>
            <a:endParaRPr lang="en-US" dirty="0"/>
          </a:p>
        </p:txBody>
      </p:sp>
      <p:sp>
        <p:nvSpPr>
          <p:cNvPr id="6" name="Content Placeholder 5"/>
          <p:cNvSpPr>
            <a:spLocks noGrp="1"/>
          </p:cNvSpPr>
          <p:nvPr>
            <p:ph idx="1"/>
          </p:nvPr>
        </p:nvSpPr>
        <p:spPr/>
        <p:txBody>
          <a:bodyPr>
            <a:normAutofit fontScale="92500"/>
          </a:bodyPr>
          <a:lstStyle/>
          <a:p>
            <a:pPr marL="0" indent="0">
              <a:buNone/>
            </a:pPr>
            <a:r>
              <a:rPr lang="en-US" dirty="0" smtClean="0"/>
              <a:t>If you inadvertently get into airspace you shouldn’t, the main goal of the system is to let you know, get you out of there, and get you on your way.</a:t>
            </a:r>
          </a:p>
          <a:p>
            <a:pPr marL="0" indent="0">
              <a:buNone/>
            </a:pPr>
            <a:r>
              <a:rPr lang="en-US" dirty="0" smtClean="0"/>
              <a:t>The methods include:</a:t>
            </a:r>
          </a:p>
          <a:p>
            <a:r>
              <a:rPr lang="en-US" dirty="0" smtClean="0"/>
              <a:t>Radio contact via ATC or 121.5</a:t>
            </a:r>
          </a:p>
          <a:p>
            <a:r>
              <a:rPr lang="en-US" dirty="0" smtClean="0"/>
              <a:t>Intercept by DHS Helicopter w/Message Board</a:t>
            </a:r>
          </a:p>
          <a:p>
            <a:r>
              <a:rPr lang="en-US" dirty="0" smtClean="0"/>
              <a:t>Laser Warning System </a:t>
            </a:r>
            <a:r>
              <a:rPr lang="mr-IN" dirty="0" smtClean="0"/>
              <a:t>–</a:t>
            </a:r>
            <a:r>
              <a:rPr lang="en-US" dirty="0" smtClean="0"/>
              <a:t> Bright Flashing Red &amp; </a:t>
            </a:r>
            <a:r>
              <a:rPr lang="en-US" dirty="0"/>
              <a:t>Green Dot https://</a:t>
            </a:r>
            <a:r>
              <a:rPr lang="en-US" dirty="0" err="1"/>
              <a:t>www.faa.gov</a:t>
            </a:r>
            <a:r>
              <a:rPr lang="en-US" dirty="0"/>
              <a:t>/news/</a:t>
            </a:r>
            <a:r>
              <a:rPr lang="en-US" dirty="0" err="1"/>
              <a:t>news_home</a:t>
            </a:r>
            <a:r>
              <a:rPr lang="en-US" dirty="0"/>
              <a:t>/</a:t>
            </a:r>
            <a:r>
              <a:rPr lang="en-US" dirty="0" err="1"/>
              <a:t>visual_warning</a:t>
            </a:r>
            <a:r>
              <a:rPr lang="en-US" dirty="0"/>
              <a:t>/</a:t>
            </a:r>
          </a:p>
          <a:p>
            <a:pPr marL="0" indent="0">
              <a:buNone/>
            </a:pPr>
            <a:r>
              <a:rPr lang="en-US" dirty="0" smtClean="0"/>
              <a:t>(Your toolbox </a:t>
            </a:r>
            <a:r>
              <a:rPr lang="mr-IN" dirty="0" smtClean="0"/>
              <a:t>–</a:t>
            </a:r>
            <a:r>
              <a:rPr lang="en-US" dirty="0" smtClean="0"/>
              <a:t> File NASA Report!)</a:t>
            </a:r>
          </a:p>
          <a:p>
            <a:pPr marL="0" indent="0">
              <a:buNone/>
            </a:pPr>
            <a:endParaRPr lang="en-US" dirty="0" smtClean="0"/>
          </a:p>
          <a:p>
            <a:endParaRPr lang="en-US" dirty="0"/>
          </a:p>
        </p:txBody>
      </p:sp>
      <p:sp>
        <p:nvSpPr>
          <p:cNvPr id="2" name="Footer Placeholder 1"/>
          <p:cNvSpPr>
            <a:spLocks noGrp="1"/>
          </p:cNvSpPr>
          <p:nvPr>
            <p:ph type="ftr" sz="quarter" idx="11"/>
          </p:nvPr>
        </p:nvSpPr>
        <p:spPr/>
        <p:txBody>
          <a:bodyPr/>
          <a:lstStyle/>
          <a:p>
            <a:r>
              <a:rPr lang="en-US" smtClean="0"/>
              <a:t>PIN &amp; FRZ Seminar – Harford County -  Stan Fetter - 10/2017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44</a:t>
            </a:fld>
            <a:endParaRPr lang="en-US"/>
          </a:p>
        </p:txBody>
      </p:sp>
      <p:sp>
        <p:nvSpPr>
          <p:cNvPr id="4" name="Date Placeholder 3"/>
          <p:cNvSpPr>
            <a:spLocks noGrp="1"/>
          </p:cNvSpPr>
          <p:nvPr>
            <p:ph type="dt" sz="half" idx="10"/>
          </p:nvPr>
        </p:nvSpPr>
        <p:spPr/>
        <p:txBody>
          <a:bodyPr/>
          <a:lstStyle/>
          <a:p>
            <a:fld id="{BF6F087C-29BA-674A-BBA1-B330D3BF6D04}" type="datetime1">
              <a:rPr lang="en-US" smtClean="0"/>
              <a:t>10/20/17</a:t>
            </a:fld>
            <a:endParaRPr lang="en-US"/>
          </a:p>
        </p:txBody>
      </p:sp>
    </p:spTree>
    <p:extLst>
      <p:ext uri="{BB962C8B-B14F-4D97-AF65-F5344CB8AC3E}">
        <p14:creationId xmlns:p14="http://schemas.microsoft.com/office/powerpoint/2010/main" val="6685819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Hyde </a:t>
            </a:r>
            <a:r>
              <a:rPr lang="en-US" dirty="0" smtClean="0"/>
              <a:t>Field -  </a:t>
            </a:r>
            <a:br>
              <a:rPr lang="en-US" dirty="0" smtClean="0"/>
            </a:br>
            <a:r>
              <a:rPr lang="en-US" dirty="0" smtClean="0"/>
              <a:t>Specific </a:t>
            </a:r>
            <a:r>
              <a:rPr lang="en-US" dirty="0" smtClean="0"/>
              <a:t>Information	</a:t>
            </a:r>
            <a:endParaRPr lang="en-US" dirty="0"/>
          </a:p>
        </p:txBody>
      </p:sp>
      <p:sp>
        <p:nvSpPr>
          <p:cNvPr id="6" name="Subtitle 5"/>
          <p:cNvSpPr>
            <a:spLocks noGrp="1"/>
          </p:cNvSpPr>
          <p:nvPr>
            <p:ph type="subTitle" idx="1"/>
          </p:nvPr>
        </p:nvSpPr>
        <p:spPr/>
        <p:txBody>
          <a:bodyPr/>
          <a:lstStyle/>
          <a:p>
            <a:endParaRPr lang="en-US" dirty="0" smtClean="0"/>
          </a:p>
          <a:p>
            <a:endParaRPr lang="en-US" dirty="0" smtClean="0"/>
          </a:p>
        </p:txBody>
      </p:sp>
      <p:sp>
        <p:nvSpPr>
          <p:cNvPr id="2" name="Footer Placeholder 1"/>
          <p:cNvSpPr>
            <a:spLocks noGrp="1"/>
          </p:cNvSpPr>
          <p:nvPr>
            <p:ph type="ftr" sz="quarter" idx="11"/>
          </p:nvPr>
        </p:nvSpPr>
        <p:spPr/>
        <p:txBody>
          <a:bodyPr/>
          <a:lstStyle/>
          <a:p>
            <a:r>
              <a:rPr lang="en-US" smtClean="0"/>
              <a:t>PIN &amp; FRZ Seminar – Harford County -  Stan Fetter - 10/2017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45</a:t>
            </a:fld>
            <a:endParaRPr lang="en-US"/>
          </a:p>
        </p:txBody>
      </p:sp>
      <p:sp>
        <p:nvSpPr>
          <p:cNvPr id="4" name="Date Placeholder 3"/>
          <p:cNvSpPr>
            <a:spLocks noGrp="1"/>
          </p:cNvSpPr>
          <p:nvPr>
            <p:ph type="dt" sz="half" idx="10"/>
          </p:nvPr>
        </p:nvSpPr>
        <p:spPr/>
        <p:txBody>
          <a:bodyPr/>
          <a:lstStyle/>
          <a:p>
            <a:fld id="{4E1BFC02-423A-5446-B6D7-27CE32934AFD}" type="datetime1">
              <a:rPr lang="en-US" smtClean="0"/>
              <a:t>10/20/17</a:t>
            </a:fld>
            <a:endParaRPr lang="en-US"/>
          </a:p>
        </p:txBody>
      </p:sp>
    </p:spTree>
    <p:extLst>
      <p:ext uri="{BB962C8B-B14F-4D97-AF65-F5344CB8AC3E}">
        <p14:creationId xmlns:p14="http://schemas.microsoft.com/office/powerpoint/2010/main" val="1260511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Hyde Field Specific Information</a:t>
            </a:r>
            <a:endParaRPr lang="en-US" dirty="0"/>
          </a:p>
        </p:txBody>
      </p:sp>
      <p:sp>
        <p:nvSpPr>
          <p:cNvPr id="6" name="Content Placeholder 5"/>
          <p:cNvSpPr>
            <a:spLocks noGrp="1"/>
          </p:cNvSpPr>
          <p:nvPr>
            <p:ph idx="1"/>
          </p:nvPr>
        </p:nvSpPr>
        <p:spPr>
          <a:xfrm>
            <a:off x="779463" y="1751614"/>
            <a:ext cx="3578429" cy="3526235"/>
          </a:xfrm>
        </p:spPr>
        <p:txBody>
          <a:bodyPr>
            <a:normAutofit/>
          </a:bodyPr>
          <a:lstStyle/>
          <a:p>
            <a:pPr marL="0" indent="0" algn="just">
              <a:buNone/>
            </a:pPr>
            <a:r>
              <a:rPr lang="en-US" dirty="0" smtClean="0"/>
              <a:t>Access:</a:t>
            </a:r>
          </a:p>
          <a:p>
            <a:r>
              <a:rPr lang="en-US" dirty="0" smtClean="0"/>
              <a:t>Field is gated and fenced, no public access outside of office hours.</a:t>
            </a:r>
          </a:p>
          <a:p>
            <a:r>
              <a:rPr lang="en-US" dirty="0" smtClean="0"/>
              <a:t>Check w/office in advance</a:t>
            </a:r>
          </a:p>
          <a:p>
            <a:r>
              <a:rPr lang="en-US" dirty="0" smtClean="0"/>
              <a:t>DO NOT Climb Fence</a:t>
            </a:r>
            <a:endParaRPr lang="en-US" dirty="0"/>
          </a:p>
        </p:txBody>
      </p:sp>
      <p:sp>
        <p:nvSpPr>
          <p:cNvPr id="2" name="Footer Placeholder 1"/>
          <p:cNvSpPr>
            <a:spLocks noGrp="1"/>
          </p:cNvSpPr>
          <p:nvPr>
            <p:ph type="ftr" sz="quarter" idx="11"/>
          </p:nvPr>
        </p:nvSpPr>
        <p:spPr/>
        <p:txBody>
          <a:bodyPr/>
          <a:lstStyle/>
          <a:p>
            <a:r>
              <a:rPr lang="en-US" smtClean="0"/>
              <a:t>PIN &amp; FRZ Seminar – Harford County -  Stan Fetter - 10/2017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46</a:t>
            </a:fld>
            <a:endParaRPr lang="en-US"/>
          </a:p>
        </p:txBody>
      </p:sp>
      <p:sp>
        <p:nvSpPr>
          <p:cNvPr id="4" name="Date Placeholder 3"/>
          <p:cNvSpPr>
            <a:spLocks noGrp="1"/>
          </p:cNvSpPr>
          <p:nvPr>
            <p:ph type="dt" sz="half" idx="10"/>
          </p:nvPr>
        </p:nvSpPr>
        <p:spPr/>
        <p:txBody>
          <a:bodyPr/>
          <a:lstStyle/>
          <a:p>
            <a:fld id="{FCD97CD0-23E5-8E46-99F6-11BEE93910DA}" type="datetime1">
              <a:rPr lang="en-US" smtClean="0"/>
              <a:t>10/20/17</a:t>
            </a:fld>
            <a:endParaRPr lang="en-US"/>
          </a:p>
        </p:txBody>
      </p:sp>
      <p:pic>
        <p:nvPicPr>
          <p:cNvPr id="9" name="Picture 8" descr="IMG_6211.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0299" y="1751614"/>
            <a:ext cx="2816445" cy="3755259"/>
          </a:xfrm>
          <a:prstGeom prst="rect">
            <a:avLst/>
          </a:prstGeom>
        </p:spPr>
      </p:pic>
    </p:spTree>
    <p:extLst>
      <p:ext uri="{BB962C8B-B14F-4D97-AF65-F5344CB8AC3E}">
        <p14:creationId xmlns:p14="http://schemas.microsoft.com/office/powerpoint/2010/main" val="15310357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Hyde Field Specific Information</a:t>
            </a:r>
            <a:endParaRPr lang="en-US" dirty="0"/>
          </a:p>
        </p:txBody>
      </p:sp>
      <p:sp>
        <p:nvSpPr>
          <p:cNvPr id="6" name="Content Placeholder 5"/>
          <p:cNvSpPr>
            <a:spLocks noGrp="1"/>
          </p:cNvSpPr>
          <p:nvPr>
            <p:ph idx="1"/>
          </p:nvPr>
        </p:nvSpPr>
        <p:spPr>
          <a:xfrm>
            <a:off x="779463" y="1751614"/>
            <a:ext cx="4195992" cy="3619444"/>
          </a:xfrm>
        </p:spPr>
        <p:txBody>
          <a:bodyPr>
            <a:normAutofit/>
          </a:bodyPr>
          <a:lstStyle/>
          <a:p>
            <a:pPr marL="0" indent="0">
              <a:buNone/>
            </a:pPr>
            <a:r>
              <a:rPr lang="en-US" dirty="0" smtClean="0"/>
              <a:t>Unattended aircraft that are not </a:t>
            </a:r>
            <a:r>
              <a:rPr lang="en-US" dirty="0" err="1" smtClean="0"/>
              <a:t>hangared</a:t>
            </a:r>
            <a:r>
              <a:rPr lang="en-US" dirty="0" smtClean="0"/>
              <a:t> must be secured with a secondary locking device:</a:t>
            </a:r>
          </a:p>
          <a:p>
            <a:r>
              <a:rPr lang="en-US" dirty="0" smtClean="0"/>
              <a:t>Throttle Lock</a:t>
            </a:r>
          </a:p>
          <a:p>
            <a:r>
              <a:rPr lang="en-US" dirty="0" smtClean="0"/>
              <a:t>Prop Lock</a:t>
            </a:r>
          </a:p>
          <a:p>
            <a:r>
              <a:rPr lang="en-US" dirty="0" err="1" smtClean="0"/>
              <a:t>Tiedown</a:t>
            </a:r>
            <a:r>
              <a:rPr lang="en-US" dirty="0" smtClean="0"/>
              <a:t> Lock</a:t>
            </a:r>
            <a:endParaRPr lang="en-US" dirty="0"/>
          </a:p>
        </p:txBody>
      </p:sp>
      <p:sp>
        <p:nvSpPr>
          <p:cNvPr id="2" name="Footer Placeholder 1"/>
          <p:cNvSpPr>
            <a:spLocks noGrp="1"/>
          </p:cNvSpPr>
          <p:nvPr>
            <p:ph type="ftr" sz="quarter" idx="11"/>
          </p:nvPr>
        </p:nvSpPr>
        <p:spPr/>
        <p:txBody>
          <a:bodyPr/>
          <a:lstStyle/>
          <a:p>
            <a:r>
              <a:rPr lang="en-US" smtClean="0"/>
              <a:t>PIN &amp; FRZ Seminar – Harford County -  Stan Fetter - 10/2017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47</a:t>
            </a:fld>
            <a:endParaRPr lang="en-US"/>
          </a:p>
        </p:txBody>
      </p:sp>
      <p:sp>
        <p:nvSpPr>
          <p:cNvPr id="4" name="Date Placeholder 3"/>
          <p:cNvSpPr>
            <a:spLocks noGrp="1"/>
          </p:cNvSpPr>
          <p:nvPr>
            <p:ph type="dt" sz="half" idx="10"/>
          </p:nvPr>
        </p:nvSpPr>
        <p:spPr/>
        <p:txBody>
          <a:bodyPr/>
          <a:lstStyle/>
          <a:p>
            <a:fld id="{FCD97CD0-23E5-8E46-99F6-11BEE93910DA}" type="datetime1">
              <a:rPr lang="en-US" smtClean="0"/>
              <a:t>10/20/17</a:t>
            </a:fld>
            <a:endParaRPr lang="en-US"/>
          </a:p>
        </p:txBody>
      </p:sp>
      <p:pic>
        <p:nvPicPr>
          <p:cNvPr id="7" name="Picture 6" descr="proploc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4181" y="1890975"/>
            <a:ext cx="3421828" cy="3421828"/>
          </a:xfrm>
          <a:prstGeom prst="rect">
            <a:avLst/>
          </a:prstGeom>
        </p:spPr>
      </p:pic>
    </p:spTree>
    <p:extLst>
      <p:ext uri="{BB962C8B-B14F-4D97-AF65-F5344CB8AC3E}">
        <p14:creationId xmlns:p14="http://schemas.microsoft.com/office/powerpoint/2010/main" val="38387714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Hyde Field Specific Information</a:t>
            </a:r>
            <a:endParaRPr lang="en-US" dirty="0"/>
          </a:p>
        </p:txBody>
      </p:sp>
      <p:sp>
        <p:nvSpPr>
          <p:cNvPr id="2" name="Footer Placeholder 1"/>
          <p:cNvSpPr>
            <a:spLocks noGrp="1"/>
          </p:cNvSpPr>
          <p:nvPr>
            <p:ph type="ftr" sz="quarter" idx="11"/>
          </p:nvPr>
        </p:nvSpPr>
        <p:spPr/>
        <p:txBody>
          <a:bodyPr/>
          <a:lstStyle/>
          <a:p>
            <a:r>
              <a:rPr lang="en-US" smtClean="0"/>
              <a:t>PIN &amp; FRZ Seminar – Harford County -  Stan Fetter - 10/2017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48</a:t>
            </a:fld>
            <a:endParaRPr lang="en-US"/>
          </a:p>
        </p:txBody>
      </p:sp>
      <p:sp>
        <p:nvSpPr>
          <p:cNvPr id="4" name="Date Placeholder 3"/>
          <p:cNvSpPr>
            <a:spLocks noGrp="1"/>
          </p:cNvSpPr>
          <p:nvPr>
            <p:ph type="dt" sz="half" idx="10"/>
          </p:nvPr>
        </p:nvSpPr>
        <p:spPr/>
        <p:txBody>
          <a:bodyPr/>
          <a:lstStyle/>
          <a:p>
            <a:fld id="{FCD97CD0-23E5-8E46-99F6-11BEE93910DA}" type="datetime1">
              <a:rPr lang="en-US" smtClean="0"/>
              <a:t>10/20/17</a:t>
            </a:fld>
            <a:endParaRPr lang="en-US"/>
          </a:p>
        </p:txBody>
      </p:sp>
      <p:pic>
        <p:nvPicPr>
          <p:cNvPr id="8" name="Picture 7" descr="airport.diagram 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561" y="1460341"/>
            <a:ext cx="7351634" cy="4679965"/>
          </a:xfrm>
          <a:prstGeom prst="rect">
            <a:avLst/>
          </a:prstGeom>
        </p:spPr>
      </p:pic>
      <p:sp>
        <p:nvSpPr>
          <p:cNvPr id="9" name="Content Placeholder 8"/>
          <p:cNvSpPr>
            <a:spLocks noGrp="1"/>
          </p:cNvSpPr>
          <p:nvPr>
            <p:ph idx="1"/>
          </p:nvPr>
        </p:nvSpPr>
        <p:spPr>
          <a:xfrm>
            <a:off x="779463" y="2807862"/>
            <a:ext cx="7583487" cy="1258296"/>
          </a:xfrm>
        </p:spPr>
        <p:txBody>
          <a:bodyPr>
            <a:normAutofit/>
          </a:bodyPr>
          <a:lstStyle/>
          <a:p>
            <a:pPr marL="0" indent="0" algn="ctr">
              <a:buNone/>
            </a:pPr>
            <a:r>
              <a:rPr lang="en-US" sz="2800" b="1" dirty="0" smtClean="0">
                <a:solidFill>
                  <a:srgbClr val="800000"/>
                </a:solidFill>
              </a:rPr>
              <a:t>TRANSIENT PARKING</a:t>
            </a:r>
          </a:p>
          <a:p>
            <a:pPr marL="0" indent="0" algn="ctr">
              <a:buNone/>
            </a:pPr>
            <a:r>
              <a:rPr lang="en-US" sz="2800" b="1" dirty="0" smtClean="0">
                <a:solidFill>
                  <a:srgbClr val="800000"/>
                </a:solidFill>
              </a:rPr>
              <a:t>FUEL</a:t>
            </a:r>
            <a:endParaRPr lang="en-US" sz="2800" b="1" dirty="0">
              <a:solidFill>
                <a:srgbClr val="800000"/>
              </a:solidFill>
            </a:endParaRPr>
          </a:p>
        </p:txBody>
      </p:sp>
      <p:cxnSp>
        <p:nvCxnSpPr>
          <p:cNvPr id="11" name="Straight Arrow Connector 10"/>
          <p:cNvCxnSpPr/>
          <p:nvPr/>
        </p:nvCxnSpPr>
        <p:spPr>
          <a:xfrm>
            <a:off x="3052855" y="3343803"/>
            <a:ext cx="1584688" cy="21204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5697886" y="3343803"/>
            <a:ext cx="535997" cy="20272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858933" y="3961300"/>
            <a:ext cx="104869" cy="14097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9426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Hyde Field Specific Information</a:t>
            </a:r>
            <a:endParaRPr lang="en-US" dirty="0"/>
          </a:p>
        </p:txBody>
      </p:sp>
      <p:sp>
        <p:nvSpPr>
          <p:cNvPr id="2" name="Footer Placeholder 1"/>
          <p:cNvSpPr>
            <a:spLocks noGrp="1"/>
          </p:cNvSpPr>
          <p:nvPr>
            <p:ph type="ftr" sz="quarter" idx="11"/>
          </p:nvPr>
        </p:nvSpPr>
        <p:spPr/>
        <p:txBody>
          <a:bodyPr/>
          <a:lstStyle/>
          <a:p>
            <a:r>
              <a:rPr lang="en-US" smtClean="0"/>
              <a:t>PIN &amp; FRZ Seminar – Harford County -  Stan Fetter - 10/2017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49</a:t>
            </a:fld>
            <a:endParaRPr lang="en-US"/>
          </a:p>
        </p:txBody>
      </p:sp>
      <p:sp>
        <p:nvSpPr>
          <p:cNvPr id="4" name="Date Placeholder 3"/>
          <p:cNvSpPr>
            <a:spLocks noGrp="1"/>
          </p:cNvSpPr>
          <p:nvPr>
            <p:ph type="dt" sz="half" idx="10"/>
          </p:nvPr>
        </p:nvSpPr>
        <p:spPr/>
        <p:txBody>
          <a:bodyPr/>
          <a:lstStyle/>
          <a:p>
            <a:fld id="{FCD97CD0-23E5-8E46-99F6-11BEE93910DA}" type="datetime1">
              <a:rPr lang="en-US" smtClean="0"/>
              <a:t>10/20/17</a:t>
            </a:fld>
            <a:endParaRPr lang="en-US"/>
          </a:p>
        </p:txBody>
      </p:sp>
      <p:pic>
        <p:nvPicPr>
          <p:cNvPr id="8" name="Picture 7" descr="IMG_6213.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6078" y="1751614"/>
            <a:ext cx="5604669" cy="4203502"/>
          </a:xfrm>
          <a:prstGeom prst="rect">
            <a:avLst/>
          </a:prstGeom>
        </p:spPr>
      </p:pic>
      <p:sp>
        <p:nvSpPr>
          <p:cNvPr id="9" name="Content Placeholder 8"/>
          <p:cNvSpPr>
            <a:spLocks noGrp="1"/>
          </p:cNvSpPr>
          <p:nvPr>
            <p:ph idx="1"/>
          </p:nvPr>
        </p:nvSpPr>
        <p:spPr>
          <a:xfrm>
            <a:off x="1910948" y="1828800"/>
            <a:ext cx="5394930" cy="746045"/>
          </a:xfrm>
        </p:spPr>
        <p:txBody>
          <a:bodyPr/>
          <a:lstStyle/>
          <a:p>
            <a:r>
              <a:rPr lang="en-US" dirty="0" smtClean="0"/>
              <a:t>TIE DOWNS                        OFFICE</a:t>
            </a:r>
            <a:endParaRPr lang="en-US" dirty="0"/>
          </a:p>
        </p:txBody>
      </p:sp>
      <p:cxnSp>
        <p:nvCxnSpPr>
          <p:cNvPr id="11" name="Straight Arrow Connector 10"/>
          <p:cNvCxnSpPr/>
          <p:nvPr/>
        </p:nvCxnSpPr>
        <p:spPr>
          <a:xfrm flipH="1">
            <a:off x="5336670" y="2260271"/>
            <a:ext cx="780692" cy="1409757"/>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947986" y="2260271"/>
            <a:ext cx="1130255" cy="185249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947986" y="2260271"/>
            <a:ext cx="2248859" cy="1992301"/>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2391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19635"/>
            <a:ext cx="7583487" cy="1205753"/>
          </a:xfrm>
        </p:spPr>
        <p:txBody>
          <a:bodyPr/>
          <a:lstStyle/>
          <a:p>
            <a:pPr algn="ctr"/>
            <a:r>
              <a:rPr lang="en-US" dirty="0" smtClean="0">
                <a:solidFill>
                  <a:srgbClr val="FF0000"/>
                </a:solidFill>
              </a:rPr>
              <a:t>Washington, DC Airspace Overview</a:t>
            </a:r>
            <a:endParaRPr lang="en-US" dirty="0">
              <a:solidFill>
                <a:srgbClr val="FF0000"/>
              </a:solidFill>
            </a:endParaRPr>
          </a:p>
        </p:txBody>
      </p:sp>
      <p:pic>
        <p:nvPicPr>
          <p:cNvPr id="6" name="Content Placeholder 5" descr="sfra.7-25-17.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6597" r="16597"/>
          <a:stretch/>
        </p:blipFill>
        <p:spPr>
          <a:xfrm>
            <a:off x="3967917" y="1583037"/>
            <a:ext cx="4676775" cy="4324350"/>
          </a:xfrm>
        </p:spPr>
      </p:pic>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5</a:t>
            </a:fld>
            <a:endParaRPr lang="en-US"/>
          </a:p>
        </p:txBody>
      </p:sp>
      <p:sp>
        <p:nvSpPr>
          <p:cNvPr id="8" name="TextBox 7"/>
          <p:cNvSpPr txBox="1"/>
          <p:nvPr/>
        </p:nvSpPr>
        <p:spPr>
          <a:xfrm>
            <a:off x="571038" y="1583037"/>
            <a:ext cx="3327777" cy="3908763"/>
          </a:xfrm>
          <a:prstGeom prst="rect">
            <a:avLst/>
          </a:prstGeom>
          <a:noFill/>
        </p:spPr>
        <p:txBody>
          <a:bodyPr wrap="square" rtlCol="0">
            <a:spAutoFit/>
          </a:bodyPr>
          <a:lstStyle/>
          <a:p>
            <a:pPr algn="ctr"/>
            <a:r>
              <a:rPr lang="en-US" sz="2000" dirty="0" smtClean="0"/>
              <a:t>SFRA:</a:t>
            </a:r>
          </a:p>
          <a:p>
            <a:pPr algn="ctr"/>
            <a:r>
              <a:rPr lang="en-US" sz="2000" dirty="0" smtClean="0"/>
              <a:t>Special Flight Rules Area</a:t>
            </a:r>
            <a:endParaRPr lang="en-US" dirty="0"/>
          </a:p>
          <a:p>
            <a:pPr algn="ctr"/>
            <a:r>
              <a:rPr lang="en-US" sz="1400" dirty="0" smtClean="0"/>
              <a:t>30 Mile DME Radius from DCA, Roughly Follows Mode C Veil</a:t>
            </a:r>
          </a:p>
          <a:p>
            <a:pPr algn="ctr"/>
            <a:endParaRPr lang="en-US" dirty="0"/>
          </a:p>
          <a:p>
            <a:pPr algn="ctr"/>
            <a:r>
              <a:rPr lang="en-US" dirty="0" smtClean="0"/>
              <a:t>Requirements:</a:t>
            </a:r>
          </a:p>
          <a:p>
            <a:pPr algn="ctr"/>
            <a:endParaRPr lang="en-US" dirty="0" smtClean="0"/>
          </a:p>
          <a:p>
            <a:pPr marL="285750" indent="-285750">
              <a:buFont typeface="Arial"/>
              <a:buChar char="•"/>
            </a:pPr>
            <a:r>
              <a:rPr lang="en-US" dirty="0" smtClean="0"/>
              <a:t>Online SFRA Training</a:t>
            </a:r>
          </a:p>
          <a:p>
            <a:pPr marL="285750" indent="-285750">
              <a:buFont typeface="Arial"/>
              <a:buChar char="•"/>
            </a:pPr>
            <a:r>
              <a:rPr lang="en-US" dirty="0" smtClean="0"/>
              <a:t>On Flight Plan</a:t>
            </a:r>
          </a:p>
          <a:p>
            <a:pPr marL="285750" indent="-285750">
              <a:buFont typeface="Arial"/>
              <a:buChar char="•"/>
            </a:pPr>
            <a:r>
              <a:rPr lang="en-US" dirty="0" smtClean="0"/>
              <a:t>Before Entering:</a:t>
            </a:r>
          </a:p>
          <a:p>
            <a:pPr marL="742950" lvl="1" indent="-285750">
              <a:buFont typeface="Wingdings" charset="2"/>
              <a:buChar char="ü"/>
            </a:pPr>
            <a:r>
              <a:rPr lang="en-US" dirty="0" smtClean="0"/>
              <a:t>In Contact With ATC</a:t>
            </a:r>
          </a:p>
          <a:p>
            <a:pPr marL="742950" lvl="1" indent="-285750">
              <a:buFont typeface="Wingdings" charset="2"/>
              <a:buChar char="ü"/>
            </a:pPr>
            <a:r>
              <a:rPr lang="en-US" dirty="0" smtClean="0"/>
              <a:t>Squawking Discrete    Beacon Code</a:t>
            </a:r>
          </a:p>
          <a:p>
            <a:pPr algn="ctr"/>
            <a:endParaRPr lang="en-US" dirty="0"/>
          </a:p>
        </p:txBody>
      </p:sp>
      <p:cxnSp>
        <p:nvCxnSpPr>
          <p:cNvPr id="10" name="Straight Arrow Connector 9"/>
          <p:cNvCxnSpPr/>
          <p:nvPr/>
        </p:nvCxnSpPr>
        <p:spPr>
          <a:xfrm>
            <a:off x="3770823" y="2106746"/>
            <a:ext cx="1181459" cy="147669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770823" y="2106746"/>
            <a:ext cx="3977579" cy="173265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p:txBody>
          <a:bodyPr/>
          <a:lstStyle/>
          <a:p>
            <a:fld id="{9A25B7EE-FEEB-4240-933F-243FDDF93368}" type="datetime1">
              <a:rPr lang="en-US" smtClean="0"/>
              <a:t>10/20/17</a:t>
            </a:fld>
            <a:endParaRPr lang="en-US"/>
          </a:p>
        </p:txBody>
      </p:sp>
    </p:spTree>
    <p:extLst>
      <p:ext uri="{BB962C8B-B14F-4D97-AF65-F5344CB8AC3E}">
        <p14:creationId xmlns:p14="http://schemas.microsoft.com/office/powerpoint/2010/main" val="2095828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Hyde Field Specific Information</a:t>
            </a:r>
            <a:endParaRPr lang="en-US" dirty="0"/>
          </a:p>
        </p:txBody>
      </p:sp>
      <p:sp>
        <p:nvSpPr>
          <p:cNvPr id="2" name="Footer Placeholder 1"/>
          <p:cNvSpPr>
            <a:spLocks noGrp="1"/>
          </p:cNvSpPr>
          <p:nvPr>
            <p:ph type="ftr" sz="quarter" idx="11"/>
          </p:nvPr>
        </p:nvSpPr>
        <p:spPr/>
        <p:txBody>
          <a:bodyPr/>
          <a:lstStyle/>
          <a:p>
            <a:r>
              <a:rPr lang="en-US" smtClean="0"/>
              <a:t>PIN &amp; FRZ Seminar – Harford County -  Stan Fetter - 10/2017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50</a:t>
            </a:fld>
            <a:endParaRPr lang="en-US"/>
          </a:p>
        </p:txBody>
      </p:sp>
      <p:sp>
        <p:nvSpPr>
          <p:cNvPr id="4" name="Date Placeholder 3"/>
          <p:cNvSpPr>
            <a:spLocks noGrp="1"/>
          </p:cNvSpPr>
          <p:nvPr>
            <p:ph type="dt" sz="half" idx="10"/>
          </p:nvPr>
        </p:nvSpPr>
        <p:spPr/>
        <p:txBody>
          <a:bodyPr/>
          <a:lstStyle/>
          <a:p>
            <a:fld id="{FCD97CD0-23E5-8E46-99F6-11BEE93910DA}" type="datetime1">
              <a:rPr lang="en-US" smtClean="0"/>
              <a:t>10/20/17</a:t>
            </a:fld>
            <a:endParaRPr lang="en-US"/>
          </a:p>
        </p:txBody>
      </p:sp>
      <p:sp>
        <p:nvSpPr>
          <p:cNvPr id="9" name="Content Placeholder 8"/>
          <p:cNvSpPr>
            <a:spLocks noGrp="1"/>
          </p:cNvSpPr>
          <p:nvPr>
            <p:ph idx="1"/>
          </p:nvPr>
        </p:nvSpPr>
        <p:spPr>
          <a:xfrm>
            <a:off x="1910948" y="1828800"/>
            <a:ext cx="5394930" cy="746045"/>
          </a:xfrm>
        </p:spPr>
        <p:txBody>
          <a:bodyPr/>
          <a:lstStyle/>
          <a:p>
            <a:r>
              <a:rPr lang="en-US" dirty="0" smtClean="0"/>
              <a:t>TIE DOWNS                        OFFICE</a:t>
            </a:r>
            <a:endParaRPr lang="en-US" dirty="0"/>
          </a:p>
        </p:txBody>
      </p:sp>
      <p:cxnSp>
        <p:nvCxnSpPr>
          <p:cNvPr id="11" name="Straight Arrow Connector 10"/>
          <p:cNvCxnSpPr/>
          <p:nvPr/>
        </p:nvCxnSpPr>
        <p:spPr>
          <a:xfrm flipH="1">
            <a:off x="5336670" y="2260271"/>
            <a:ext cx="780692" cy="14097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947986" y="2260271"/>
            <a:ext cx="1130255" cy="18524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947986" y="2260271"/>
            <a:ext cx="2248859" cy="19923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6" name="Picture 5" descr="IMG_6214.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8255" y="1596171"/>
            <a:ext cx="6256760" cy="4692570"/>
          </a:xfrm>
          <a:prstGeom prst="rect">
            <a:avLst/>
          </a:prstGeom>
        </p:spPr>
      </p:pic>
      <p:sp>
        <p:nvSpPr>
          <p:cNvPr id="7" name="TextBox 6"/>
          <p:cNvSpPr txBox="1"/>
          <p:nvPr/>
        </p:nvSpPr>
        <p:spPr>
          <a:xfrm>
            <a:off x="2268536" y="2260271"/>
            <a:ext cx="3277871" cy="369332"/>
          </a:xfrm>
          <a:prstGeom prst="rect">
            <a:avLst/>
          </a:prstGeom>
          <a:noFill/>
        </p:spPr>
        <p:txBody>
          <a:bodyPr wrap="square" rtlCol="0">
            <a:spAutoFit/>
          </a:bodyPr>
          <a:lstStyle/>
          <a:p>
            <a:r>
              <a:rPr lang="en-US" dirty="0" smtClean="0"/>
              <a:t>Fuel                       Parking</a:t>
            </a:r>
            <a:endParaRPr lang="en-US" dirty="0"/>
          </a:p>
        </p:txBody>
      </p:sp>
      <p:cxnSp>
        <p:nvCxnSpPr>
          <p:cNvPr id="12" name="Straight Arrow Connector 11"/>
          <p:cNvCxnSpPr/>
          <p:nvPr/>
        </p:nvCxnSpPr>
        <p:spPr>
          <a:xfrm flipH="1">
            <a:off x="1701209" y="2629603"/>
            <a:ext cx="850605" cy="1180235"/>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4299632" y="2629603"/>
            <a:ext cx="372868" cy="1180235"/>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196845" y="2574845"/>
            <a:ext cx="1887643" cy="1234993"/>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60488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03004" y="389011"/>
            <a:ext cx="7560515" cy="1102658"/>
          </a:xfrm>
        </p:spPr>
        <p:txBody>
          <a:bodyPr/>
          <a:lstStyle/>
          <a:p>
            <a:r>
              <a:rPr lang="en-US" dirty="0"/>
              <a:t>Hyde Field Specific Information</a:t>
            </a:r>
          </a:p>
        </p:txBody>
      </p:sp>
      <p:sp>
        <p:nvSpPr>
          <p:cNvPr id="13" name="Text Placeholder 12"/>
          <p:cNvSpPr>
            <a:spLocks noGrp="1"/>
          </p:cNvSpPr>
          <p:nvPr>
            <p:ph type="body" sz="half" idx="2"/>
          </p:nvPr>
        </p:nvSpPr>
        <p:spPr>
          <a:xfrm>
            <a:off x="703004" y="1733875"/>
            <a:ext cx="7559977" cy="2142698"/>
          </a:xfrm>
        </p:spPr>
        <p:txBody>
          <a:bodyPr/>
          <a:lstStyle/>
          <a:p>
            <a:r>
              <a:rPr lang="en-US" dirty="0" smtClean="0"/>
              <a:t> 10 Miles South of I95/I495/Washington Beltway</a:t>
            </a:r>
            <a:endParaRPr lang="en-US" dirty="0"/>
          </a:p>
          <a:p>
            <a:pPr marL="285750" indent="-285750">
              <a:buFont typeface="Arial"/>
              <a:buChar char="•"/>
            </a:pPr>
            <a:r>
              <a:rPr lang="en-US" dirty="0" smtClean="0"/>
              <a:t>National Harbor &amp; MGM Casino 10 minutes away</a:t>
            </a:r>
          </a:p>
          <a:p>
            <a:pPr marL="285750" indent="-285750">
              <a:buFont typeface="Arial"/>
              <a:buChar char="•"/>
            </a:pPr>
            <a:r>
              <a:rPr lang="en-US" dirty="0" smtClean="0"/>
              <a:t>Miller’s Farm Market</a:t>
            </a:r>
          </a:p>
          <a:p>
            <a:pPr lvl="1"/>
            <a:r>
              <a:rPr lang="en-US" dirty="0" smtClean="0"/>
              <a:t>Homemade ice cream, donuts, cakes &amp; pies</a:t>
            </a:r>
          </a:p>
          <a:p>
            <a:pPr lvl="1"/>
            <a:r>
              <a:rPr lang="en-US" dirty="0" smtClean="0"/>
              <a:t>Lunch counter w/dogs, burgers &amp; Bar-B-Q</a:t>
            </a:r>
          </a:p>
        </p:txBody>
      </p:sp>
      <p:pic>
        <p:nvPicPr>
          <p:cNvPr id="8" name="Picture 7" descr="millerdonu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8213" y="4726363"/>
            <a:ext cx="3024164" cy="1699580"/>
          </a:xfrm>
          <a:prstGeom prst="rect">
            <a:avLst/>
          </a:prstGeom>
        </p:spPr>
      </p:pic>
      <p:pic>
        <p:nvPicPr>
          <p:cNvPr id="9" name="Picture 8" descr="millersig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122" y="4239404"/>
            <a:ext cx="1639904" cy="2186539"/>
          </a:xfrm>
          <a:prstGeom prst="rect">
            <a:avLst/>
          </a:prstGeom>
        </p:spPr>
      </p:pic>
      <p:pic>
        <p:nvPicPr>
          <p:cNvPr id="10" name="Picture 9" descr="millerdo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134503" y="4132126"/>
            <a:ext cx="1524937" cy="2713411"/>
          </a:xfrm>
          <a:prstGeom prst="rect">
            <a:avLst/>
          </a:prstGeom>
        </p:spPr>
      </p:pic>
      <p:sp>
        <p:nvSpPr>
          <p:cNvPr id="14" name="Footer Placeholder 13"/>
          <p:cNvSpPr>
            <a:spLocks noGrp="1"/>
          </p:cNvSpPr>
          <p:nvPr>
            <p:ph type="ftr" sz="quarter" idx="11"/>
          </p:nvPr>
        </p:nvSpPr>
        <p:spPr/>
        <p:txBody>
          <a:bodyPr/>
          <a:lstStyle/>
          <a:p>
            <a:r>
              <a:rPr lang="en-US" smtClean="0"/>
              <a:t>PIN &amp; FRZ Seminar – Harford County -  Stan Fetter - 10/2017</a:t>
            </a:r>
            <a:endParaRPr lang="en-US"/>
          </a:p>
        </p:txBody>
      </p:sp>
      <p:sp>
        <p:nvSpPr>
          <p:cNvPr id="15" name="Slide Number Placeholder 14"/>
          <p:cNvSpPr>
            <a:spLocks noGrp="1"/>
          </p:cNvSpPr>
          <p:nvPr>
            <p:ph type="sldNum" sz="quarter" idx="12"/>
          </p:nvPr>
        </p:nvSpPr>
        <p:spPr/>
        <p:txBody>
          <a:bodyPr/>
          <a:lstStyle/>
          <a:p>
            <a:fld id="{93E4AAA4-6363-4581-962D-1ACCC2D600C5}" type="slidenum">
              <a:rPr lang="en-US" smtClean="0"/>
              <a:t>51</a:t>
            </a:fld>
            <a:endParaRPr lang="en-US"/>
          </a:p>
        </p:txBody>
      </p:sp>
      <p:sp>
        <p:nvSpPr>
          <p:cNvPr id="2" name="Date Placeholder 1"/>
          <p:cNvSpPr>
            <a:spLocks noGrp="1"/>
          </p:cNvSpPr>
          <p:nvPr>
            <p:ph type="dt" sz="half" idx="10"/>
          </p:nvPr>
        </p:nvSpPr>
        <p:spPr/>
        <p:txBody>
          <a:bodyPr/>
          <a:lstStyle/>
          <a:p>
            <a:fld id="{3EA05516-C519-214F-A5BD-CF60C99C64A9}" type="datetime1">
              <a:rPr lang="en-US" smtClean="0"/>
              <a:t>10/20/17</a:t>
            </a:fld>
            <a:endParaRPr lang="en-US"/>
          </a:p>
        </p:txBody>
      </p:sp>
    </p:spTree>
    <p:extLst>
      <p:ext uri="{BB962C8B-B14F-4D97-AF65-F5344CB8AC3E}">
        <p14:creationId xmlns:p14="http://schemas.microsoft.com/office/powerpoint/2010/main" val="22410171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Lessons Learned</a:t>
            </a:r>
            <a:endParaRPr lang="en-US" dirty="0"/>
          </a:p>
        </p:txBody>
      </p:sp>
      <p:sp>
        <p:nvSpPr>
          <p:cNvPr id="6" name="Subtitle 5"/>
          <p:cNvSpPr>
            <a:spLocks noGrp="1"/>
          </p:cNvSpPr>
          <p:nvPr>
            <p:ph type="subTitle" idx="1"/>
          </p:nvPr>
        </p:nvSpPr>
        <p:spPr/>
        <p:txBody>
          <a:bodyPr/>
          <a:lstStyle/>
          <a:p>
            <a:endParaRPr lang="en-US" dirty="0" smtClean="0"/>
          </a:p>
          <a:p>
            <a:r>
              <a:rPr lang="en-US" dirty="0" smtClean="0"/>
              <a:t>Hindsight…or the keys to uneventful flight in the FRZ, depending on your point of view.</a:t>
            </a:r>
          </a:p>
        </p:txBody>
      </p:sp>
      <p:sp>
        <p:nvSpPr>
          <p:cNvPr id="2" name="Footer Placeholder 1"/>
          <p:cNvSpPr>
            <a:spLocks noGrp="1"/>
          </p:cNvSpPr>
          <p:nvPr>
            <p:ph type="ftr" sz="quarter" idx="11"/>
          </p:nvPr>
        </p:nvSpPr>
        <p:spPr/>
        <p:txBody>
          <a:bodyPr/>
          <a:lstStyle/>
          <a:p>
            <a:r>
              <a:rPr lang="en-US" smtClean="0"/>
              <a:t>PIN &amp; FRZ Seminar – Harford County -  Stan Fetter - 10/2017</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52</a:t>
            </a:fld>
            <a:endParaRPr lang="en-US"/>
          </a:p>
        </p:txBody>
      </p:sp>
      <p:sp>
        <p:nvSpPr>
          <p:cNvPr id="4" name="Date Placeholder 3"/>
          <p:cNvSpPr>
            <a:spLocks noGrp="1"/>
          </p:cNvSpPr>
          <p:nvPr>
            <p:ph type="dt" sz="half" idx="10"/>
          </p:nvPr>
        </p:nvSpPr>
        <p:spPr/>
        <p:txBody>
          <a:bodyPr/>
          <a:lstStyle/>
          <a:p>
            <a:fld id="{4E1BFC02-423A-5446-B6D7-27CE32934AFD}" type="datetime1">
              <a:rPr lang="en-US" smtClean="0"/>
              <a:t>10/20/17</a:t>
            </a:fld>
            <a:endParaRPr lang="en-US"/>
          </a:p>
        </p:txBody>
      </p:sp>
    </p:spTree>
    <p:extLst>
      <p:ext uri="{BB962C8B-B14F-4D97-AF65-F5344CB8AC3E}">
        <p14:creationId xmlns:p14="http://schemas.microsoft.com/office/powerpoint/2010/main" val="27081987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Cut Yourself Off</a:t>
            </a:r>
            <a:endParaRPr lang="en-US" dirty="0"/>
          </a:p>
        </p:txBody>
      </p:sp>
      <p:sp>
        <p:nvSpPr>
          <p:cNvPr id="3" name="Content Placeholder 2"/>
          <p:cNvSpPr>
            <a:spLocks noGrp="1"/>
          </p:cNvSpPr>
          <p:nvPr>
            <p:ph idx="1"/>
          </p:nvPr>
        </p:nvSpPr>
        <p:spPr/>
        <p:txBody>
          <a:bodyPr/>
          <a:lstStyle/>
          <a:p>
            <a:pPr marL="0" indent="0">
              <a:buNone/>
            </a:pPr>
            <a:r>
              <a:rPr lang="en-US" dirty="0" smtClean="0"/>
              <a:t>Monitor ATC whenever possible, even after you’ve called the field in sight and been told “switch to </a:t>
            </a:r>
            <a:r>
              <a:rPr lang="en-US" dirty="0"/>
              <a:t>U</a:t>
            </a:r>
            <a:r>
              <a:rPr lang="en-US" dirty="0" smtClean="0"/>
              <a:t>nicom approved.”  (You DO have at least 2 radios, don’t you??)</a:t>
            </a:r>
          </a:p>
          <a:p>
            <a:pPr marL="0" indent="0">
              <a:buNone/>
            </a:pPr>
            <a:r>
              <a:rPr lang="en-US" dirty="0" smtClean="0"/>
              <a:t>Advantages, among others:</a:t>
            </a:r>
          </a:p>
          <a:p>
            <a:r>
              <a:rPr lang="en-US" dirty="0" smtClean="0"/>
              <a:t>ATC can advise you of potential conflicts</a:t>
            </a:r>
          </a:p>
          <a:p>
            <a:r>
              <a:rPr lang="en-US" dirty="0" smtClean="0"/>
              <a:t>ATC can contact you if something comes up</a:t>
            </a:r>
          </a:p>
          <a:p>
            <a:r>
              <a:rPr lang="en-US" dirty="0" smtClean="0"/>
              <a:t>You can easily contact ATC if your plans change</a:t>
            </a:r>
            <a:endParaRPr lang="en-US" dirty="0"/>
          </a:p>
        </p:txBody>
      </p:sp>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53</a:t>
            </a:fld>
            <a:endParaRPr lang="en-US"/>
          </a:p>
        </p:txBody>
      </p:sp>
      <p:sp>
        <p:nvSpPr>
          <p:cNvPr id="6" name="Date Placeholder 5"/>
          <p:cNvSpPr>
            <a:spLocks noGrp="1"/>
          </p:cNvSpPr>
          <p:nvPr>
            <p:ph type="dt" sz="half" idx="10"/>
          </p:nvPr>
        </p:nvSpPr>
        <p:spPr/>
        <p:txBody>
          <a:bodyPr/>
          <a:lstStyle/>
          <a:p>
            <a:fld id="{FEE29FBC-8BEC-464A-BAAD-8063764B35AD}" type="datetime1">
              <a:rPr lang="en-US" smtClean="0"/>
              <a:t>10/20/17</a:t>
            </a:fld>
            <a:endParaRPr lang="en-US"/>
          </a:p>
        </p:txBody>
      </p:sp>
    </p:spTree>
    <p:extLst>
      <p:ext uri="{BB962C8B-B14F-4D97-AF65-F5344CB8AC3E}">
        <p14:creationId xmlns:p14="http://schemas.microsoft.com/office/powerpoint/2010/main" val="12627039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Do Anything Unexpected	</a:t>
            </a:r>
            <a:endParaRPr lang="en-US" dirty="0"/>
          </a:p>
        </p:txBody>
      </p:sp>
      <p:sp>
        <p:nvSpPr>
          <p:cNvPr id="3" name="Content Placeholder 2"/>
          <p:cNvSpPr>
            <a:spLocks noGrp="1"/>
          </p:cNvSpPr>
          <p:nvPr>
            <p:ph idx="1"/>
          </p:nvPr>
        </p:nvSpPr>
        <p:spPr/>
        <p:txBody>
          <a:bodyPr/>
          <a:lstStyle/>
          <a:p>
            <a:pPr marL="0" indent="0">
              <a:buNone/>
            </a:pPr>
            <a:r>
              <a:rPr lang="en-US" dirty="0" smtClean="0"/>
              <a:t>Situation…you’re coming into one of the FRZ airports at night and hear another aircraft depart.  You can’t see the other aircraft.  </a:t>
            </a:r>
          </a:p>
          <a:p>
            <a:pPr marL="0" indent="0">
              <a:buNone/>
            </a:pPr>
            <a:r>
              <a:rPr lang="en-US" dirty="0" smtClean="0"/>
              <a:t>Reversing course and leaving the pattern to give the other aircraft room and/or time for you each to find the other might sense, but…..</a:t>
            </a:r>
          </a:p>
          <a:p>
            <a:pPr marL="0" indent="0">
              <a:buNone/>
            </a:pPr>
            <a:r>
              <a:rPr lang="en-US" dirty="0" smtClean="0"/>
              <a:t>LET ATC KNOW OF CHANGES IN PLANS!!!!</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54</a:t>
            </a:fld>
            <a:endParaRPr lang="en-US"/>
          </a:p>
        </p:txBody>
      </p:sp>
      <p:sp>
        <p:nvSpPr>
          <p:cNvPr id="6" name="Date Placeholder 5"/>
          <p:cNvSpPr>
            <a:spLocks noGrp="1"/>
          </p:cNvSpPr>
          <p:nvPr>
            <p:ph type="dt" sz="half" idx="10"/>
          </p:nvPr>
        </p:nvSpPr>
        <p:spPr/>
        <p:txBody>
          <a:bodyPr/>
          <a:lstStyle/>
          <a:p>
            <a:fld id="{8EA51949-5AE6-A848-A8DF-720FB823A5F8}" type="datetime1">
              <a:rPr lang="en-US" smtClean="0"/>
              <a:t>10/20/17</a:t>
            </a:fld>
            <a:endParaRPr lang="en-US"/>
          </a:p>
        </p:txBody>
      </p:sp>
    </p:spTree>
    <p:extLst>
      <p:ext uri="{BB962C8B-B14F-4D97-AF65-F5344CB8AC3E}">
        <p14:creationId xmlns:p14="http://schemas.microsoft.com/office/powerpoint/2010/main" val="36728803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normAutofit/>
          </a:bodyPr>
          <a:lstStyle/>
          <a:p>
            <a:pPr marL="0" indent="0" algn="ctr">
              <a:buNone/>
            </a:pPr>
            <a:r>
              <a:rPr lang="en-US" sz="4800" dirty="0" smtClean="0"/>
              <a:t>ADVISE ATC </a:t>
            </a:r>
          </a:p>
          <a:p>
            <a:pPr marL="0" indent="0" algn="ctr">
              <a:buNone/>
            </a:pPr>
            <a:r>
              <a:rPr lang="en-US" sz="4800" dirty="0" smtClean="0"/>
              <a:t>OF ANY</a:t>
            </a:r>
          </a:p>
          <a:p>
            <a:pPr marL="0" indent="0" algn="ctr">
              <a:buNone/>
            </a:pPr>
            <a:r>
              <a:rPr lang="en-US" sz="4800" dirty="0" smtClean="0"/>
              <a:t>CHANGES IN PLANS!!!!</a:t>
            </a:r>
          </a:p>
          <a:p>
            <a:pPr marL="0" indent="0">
              <a:buNone/>
            </a:pPr>
            <a:endParaRPr lang="en-US" sz="3200" dirty="0"/>
          </a:p>
        </p:txBody>
      </p:sp>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55</a:t>
            </a:fld>
            <a:endParaRPr lang="en-US"/>
          </a:p>
        </p:txBody>
      </p:sp>
      <p:sp>
        <p:nvSpPr>
          <p:cNvPr id="6" name="Date Placeholder 5"/>
          <p:cNvSpPr>
            <a:spLocks noGrp="1"/>
          </p:cNvSpPr>
          <p:nvPr>
            <p:ph type="dt" sz="half" idx="10"/>
          </p:nvPr>
        </p:nvSpPr>
        <p:spPr/>
        <p:txBody>
          <a:bodyPr/>
          <a:lstStyle/>
          <a:p>
            <a:fld id="{8EA51949-5AE6-A848-A8DF-720FB823A5F8}" type="datetime1">
              <a:rPr lang="en-US" smtClean="0"/>
              <a:t>10/20/17</a:t>
            </a:fld>
            <a:endParaRPr lang="en-US"/>
          </a:p>
        </p:txBody>
      </p:sp>
    </p:spTree>
    <p:extLst>
      <p:ext uri="{BB962C8B-B14F-4D97-AF65-F5344CB8AC3E}">
        <p14:creationId xmlns:p14="http://schemas.microsoft.com/office/powerpoint/2010/main" val="3595358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Radio </a:t>
            </a:r>
            <a:r>
              <a:rPr lang="en-US" dirty="0" err="1" smtClean="0"/>
              <a:t>Etiquitte</a:t>
            </a:r>
            <a:endParaRPr lang="en-US" dirty="0"/>
          </a:p>
        </p:txBody>
      </p:sp>
      <p:sp>
        <p:nvSpPr>
          <p:cNvPr id="3" name="Content Placeholder 2"/>
          <p:cNvSpPr>
            <a:spLocks noGrp="1"/>
          </p:cNvSpPr>
          <p:nvPr>
            <p:ph idx="1"/>
          </p:nvPr>
        </p:nvSpPr>
        <p:spPr/>
        <p:txBody>
          <a:bodyPr/>
          <a:lstStyle/>
          <a:p>
            <a:pPr marL="0" indent="0">
              <a:buNone/>
            </a:pPr>
            <a:r>
              <a:rPr lang="en-US" dirty="0" smtClean="0"/>
              <a:t>Washington, DC airspace is busy.  </a:t>
            </a:r>
          </a:p>
          <a:p>
            <a:pPr marL="0" indent="0">
              <a:buNone/>
            </a:pPr>
            <a:r>
              <a:rPr lang="en-US" dirty="0" smtClean="0"/>
              <a:t>Controllers will appreciate concise, brief communication.  Tell them what they need to know and leave the rest out.</a:t>
            </a:r>
          </a:p>
          <a:p>
            <a:pPr marL="0" indent="0">
              <a:buNone/>
            </a:pPr>
            <a:r>
              <a:rPr lang="en-US" dirty="0" smtClean="0"/>
              <a:t>Pay attention to the radio &amp; don’t make them call you multiple times.</a:t>
            </a:r>
          </a:p>
          <a:p>
            <a:pPr marL="0" indent="0">
              <a:buNone/>
            </a:pPr>
            <a:r>
              <a:rPr lang="en-US" dirty="0" smtClean="0"/>
              <a:t>Your controller may be working multiple frequencies.  Listen to what he’s saying and you can probably figure that out.  Try not to step on others trying to respond.</a:t>
            </a:r>
            <a:endParaRPr lang="en-US" dirty="0"/>
          </a:p>
        </p:txBody>
      </p:sp>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56</a:t>
            </a:fld>
            <a:endParaRPr lang="en-US"/>
          </a:p>
        </p:txBody>
      </p:sp>
      <p:sp>
        <p:nvSpPr>
          <p:cNvPr id="6" name="Date Placeholder 5"/>
          <p:cNvSpPr>
            <a:spLocks noGrp="1"/>
          </p:cNvSpPr>
          <p:nvPr>
            <p:ph type="dt" sz="half" idx="10"/>
          </p:nvPr>
        </p:nvSpPr>
        <p:spPr/>
        <p:txBody>
          <a:bodyPr/>
          <a:lstStyle/>
          <a:p>
            <a:fld id="{74CA3C2D-E492-B244-B2F0-51352BB3E33F}" type="datetime1">
              <a:rPr lang="en-US" smtClean="0"/>
              <a:t>10/20/17</a:t>
            </a:fld>
            <a:endParaRPr lang="en-US"/>
          </a:p>
        </p:txBody>
      </p:sp>
    </p:spTree>
    <p:extLst>
      <p:ext uri="{BB962C8B-B14F-4D97-AF65-F5344CB8AC3E}">
        <p14:creationId xmlns:p14="http://schemas.microsoft.com/office/powerpoint/2010/main" val="41593976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Firearms</a:t>
            </a:r>
            <a:endParaRPr lang="en-US" dirty="0"/>
          </a:p>
        </p:txBody>
      </p:sp>
      <p:sp>
        <p:nvSpPr>
          <p:cNvPr id="3" name="Content Placeholder 2"/>
          <p:cNvSpPr>
            <a:spLocks noGrp="1"/>
          </p:cNvSpPr>
          <p:nvPr>
            <p:ph idx="1"/>
          </p:nvPr>
        </p:nvSpPr>
        <p:spPr/>
        <p:txBody>
          <a:bodyPr/>
          <a:lstStyle/>
          <a:p>
            <a:r>
              <a:rPr lang="en-US" dirty="0" smtClean="0"/>
              <a:t>Generally, transporting a firearm across state lines is treated the same as in an automobile.</a:t>
            </a:r>
          </a:p>
          <a:p>
            <a:r>
              <a:rPr lang="en-US" dirty="0" smtClean="0"/>
              <a:t>Once you arrive, the rules of that jurisdiction apply.</a:t>
            </a:r>
          </a:p>
          <a:p>
            <a:r>
              <a:rPr lang="en-US" dirty="0" smtClean="0"/>
              <a:t>Check with destination airport in advance about their policies. </a:t>
            </a:r>
            <a:endParaRPr lang="en-US" dirty="0"/>
          </a:p>
        </p:txBody>
      </p:sp>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57</a:t>
            </a:fld>
            <a:endParaRPr lang="en-US"/>
          </a:p>
        </p:txBody>
      </p:sp>
      <p:sp>
        <p:nvSpPr>
          <p:cNvPr id="6" name="Date Placeholder 5"/>
          <p:cNvSpPr>
            <a:spLocks noGrp="1"/>
          </p:cNvSpPr>
          <p:nvPr>
            <p:ph type="dt" sz="half" idx="10"/>
          </p:nvPr>
        </p:nvSpPr>
        <p:spPr/>
        <p:txBody>
          <a:bodyPr/>
          <a:lstStyle/>
          <a:p>
            <a:fld id="{16088E5B-C937-3248-9278-A5BDFDD86B20}" type="datetime1">
              <a:rPr lang="en-US" smtClean="0"/>
              <a:t>10/20/17</a:t>
            </a:fld>
            <a:endParaRPr lang="en-US"/>
          </a:p>
        </p:txBody>
      </p:sp>
    </p:spTree>
    <p:extLst>
      <p:ext uri="{BB962C8B-B14F-4D97-AF65-F5344CB8AC3E}">
        <p14:creationId xmlns:p14="http://schemas.microsoft.com/office/powerpoint/2010/main" val="24038371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2366" y="533400"/>
            <a:ext cx="3970583" cy="1252538"/>
          </a:xfrm>
        </p:spPr>
        <p:txBody>
          <a:bodyPr/>
          <a:lstStyle/>
          <a:p>
            <a:r>
              <a:rPr lang="en-US" dirty="0" smtClean="0"/>
              <a:t>The Essentials….</a:t>
            </a:r>
            <a:endParaRPr lang="en-US" dirty="0"/>
          </a:p>
        </p:txBody>
      </p:sp>
      <p:sp>
        <p:nvSpPr>
          <p:cNvPr id="5" name="Text Placeholder 4"/>
          <p:cNvSpPr>
            <a:spLocks noGrp="1"/>
          </p:cNvSpPr>
          <p:nvPr>
            <p:ph type="body" sz="half" idx="2"/>
          </p:nvPr>
        </p:nvSpPr>
        <p:spPr>
          <a:xfrm>
            <a:off x="4459207" y="1828800"/>
            <a:ext cx="3901456" cy="3810000"/>
          </a:xfrm>
        </p:spPr>
        <p:txBody>
          <a:bodyPr>
            <a:normAutofit/>
          </a:bodyPr>
          <a:lstStyle/>
          <a:p>
            <a:endParaRPr lang="en-US" dirty="0" smtClean="0"/>
          </a:p>
          <a:p>
            <a:pPr marL="285750" indent="-285750">
              <a:buFont typeface="Arial"/>
              <a:buChar char="•"/>
            </a:pPr>
            <a:r>
              <a:rPr lang="en-US" dirty="0" smtClean="0"/>
              <a:t>A two page summary of FRZ procedures is available at </a:t>
            </a:r>
            <a:r>
              <a:rPr lang="en-US" dirty="0" err="1" smtClean="0"/>
              <a:t>Hydefield.com</a:t>
            </a:r>
            <a:r>
              <a:rPr lang="en-US" dirty="0" smtClean="0"/>
              <a:t>.  This is continuously updated and includes the basics on filing as well as departure &amp; arrival procedures.</a:t>
            </a:r>
          </a:p>
          <a:p>
            <a:endParaRPr lang="en-US" dirty="0" smtClean="0"/>
          </a:p>
          <a:p>
            <a:pPr marL="285750" indent="-285750">
              <a:buFont typeface="Arial"/>
              <a:buChar char="•"/>
            </a:pPr>
            <a:r>
              <a:rPr lang="en-US" dirty="0" smtClean="0"/>
              <a:t>This presentation is also  available for download at </a:t>
            </a:r>
            <a:r>
              <a:rPr lang="en-US" dirty="0" err="1" smtClean="0"/>
              <a:t>Hydefield.com</a:t>
            </a:r>
            <a:r>
              <a:rPr lang="en-US" dirty="0" smtClean="0"/>
              <a:t>.</a:t>
            </a:r>
          </a:p>
        </p:txBody>
      </p:sp>
      <p:pic>
        <p:nvPicPr>
          <p:cNvPr id="8" name="Picture Placeholder 7" descr="frz.guide.II.8-19-16-A.jpe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3289" b="-23289"/>
          <a:stretch>
            <a:fillRect/>
          </a:stretch>
        </p:blipFill>
        <p:spPr>
          <a:xfrm flipH="1">
            <a:off x="430156" y="0"/>
            <a:ext cx="3694681" cy="7128448"/>
          </a:xfrm>
          <a:prstGeom prst="rect">
            <a:avLst/>
          </a:prstGeom>
          <a:ln>
            <a:noFill/>
          </a:ln>
          <a:effectLst>
            <a:outerShdw blurRad="190500" algn="tl" rotWithShape="0">
              <a:srgbClr val="000000">
                <a:alpha val="70000"/>
              </a:srgbClr>
            </a:outerShdw>
          </a:effectLst>
        </p:spPr>
      </p:pic>
      <p:sp>
        <p:nvSpPr>
          <p:cNvPr id="9" name="Footer Placeholder 8"/>
          <p:cNvSpPr>
            <a:spLocks noGrp="1"/>
          </p:cNvSpPr>
          <p:nvPr>
            <p:ph type="ftr" sz="quarter" idx="11"/>
          </p:nvPr>
        </p:nvSpPr>
        <p:spPr/>
        <p:txBody>
          <a:bodyPr/>
          <a:lstStyle/>
          <a:p>
            <a:r>
              <a:rPr lang="en-US" smtClean="0"/>
              <a:t>PIN &amp; FRZ Seminar – Harford County -  Stan Fetter - 10/2017</a:t>
            </a:r>
            <a:endParaRPr lang="en-US"/>
          </a:p>
        </p:txBody>
      </p:sp>
      <p:sp>
        <p:nvSpPr>
          <p:cNvPr id="10" name="Slide Number Placeholder 9"/>
          <p:cNvSpPr>
            <a:spLocks noGrp="1"/>
          </p:cNvSpPr>
          <p:nvPr>
            <p:ph type="sldNum" sz="quarter" idx="12"/>
          </p:nvPr>
        </p:nvSpPr>
        <p:spPr/>
        <p:txBody>
          <a:bodyPr/>
          <a:lstStyle/>
          <a:p>
            <a:fld id="{93E4AAA4-6363-4581-962D-1ACCC2D600C5}" type="slidenum">
              <a:rPr lang="en-US" smtClean="0"/>
              <a:t>58</a:t>
            </a:fld>
            <a:endParaRPr lang="en-US"/>
          </a:p>
        </p:txBody>
      </p:sp>
      <p:sp>
        <p:nvSpPr>
          <p:cNvPr id="3" name="Date Placeholder 2"/>
          <p:cNvSpPr>
            <a:spLocks noGrp="1"/>
          </p:cNvSpPr>
          <p:nvPr>
            <p:ph type="dt" sz="half" idx="10"/>
          </p:nvPr>
        </p:nvSpPr>
        <p:spPr/>
        <p:txBody>
          <a:bodyPr/>
          <a:lstStyle/>
          <a:p>
            <a:fld id="{4D229580-9CB6-5F4F-86BF-C6A85BE186F5}" type="datetime1">
              <a:rPr lang="en-US" smtClean="0"/>
              <a:t>10/20/17</a:t>
            </a:fld>
            <a:endParaRPr lang="en-US"/>
          </a:p>
        </p:txBody>
      </p:sp>
    </p:spTree>
    <p:extLst>
      <p:ext uri="{BB962C8B-B14F-4D97-AF65-F5344CB8AC3E}">
        <p14:creationId xmlns:p14="http://schemas.microsoft.com/office/powerpoint/2010/main" val="29827511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pPr>
              <a:buFont typeface="Arial"/>
              <a:buChar char="•"/>
            </a:pPr>
            <a:r>
              <a:rPr lang="en-US" dirty="0" smtClean="0"/>
              <a:t>This concludes the presentation portion of the program</a:t>
            </a:r>
            <a:r>
              <a:rPr lang="en-US" dirty="0"/>
              <a:t> </a:t>
            </a:r>
            <a:r>
              <a:rPr lang="en-US" dirty="0" smtClean="0"/>
              <a:t>and serves as the required briefing for issuance of a MD-3 PIN.</a:t>
            </a:r>
            <a:r>
              <a:rPr lang="en-US" dirty="0"/>
              <a:t> </a:t>
            </a:r>
            <a:r>
              <a:rPr lang="en-US" dirty="0" smtClean="0"/>
              <a:t> Those of you who today complete this process will qualify to receive a PIN, subject to the results of the background and record checks.</a:t>
            </a:r>
          </a:p>
          <a:p>
            <a:pPr>
              <a:buFont typeface="Arial"/>
              <a:buChar char="•"/>
            </a:pPr>
            <a:r>
              <a:rPr lang="en-US" dirty="0" smtClean="0"/>
              <a:t>Detailed information on FRZ operations and this presentation are available at </a:t>
            </a:r>
            <a:r>
              <a:rPr lang="en-US" dirty="0" err="1" smtClean="0"/>
              <a:t>hydefield.com</a:t>
            </a:r>
            <a:r>
              <a:rPr lang="en-US" dirty="0" smtClean="0"/>
              <a:t>.</a:t>
            </a:r>
          </a:p>
          <a:p>
            <a:pPr>
              <a:buFont typeface="Arial"/>
              <a:buChar char="•"/>
            </a:pPr>
            <a:r>
              <a:rPr lang="en-US" dirty="0" smtClean="0"/>
              <a:t>You may also start a new application for a PIN at </a:t>
            </a:r>
            <a:r>
              <a:rPr lang="en-US" dirty="0" err="1" smtClean="0"/>
              <a:t>Hydefield.com</a:t>
            </a:r>
            <a:r>
              <a:rPr lang="en-US" dirty="0" smtClean="0"/>
              <a:t>, or through either of the other two MD-3 airports.</a:t>
            </a:r>
          </a:p>
        </p:txBody>
      </p:sp>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59</a:t>
            </a:fld>
            <a:endParaRPr lang="en-US"/>
          </a:p>
        </p:txBody>
      </p:sp>
      <p:sp>
        <p:nvSpPr>
          <p:cNvPr id="6" name="Date Placeholder 5"/>
          <p:cNvSpPr>
            <a:spLocks noGrp="1"/>
          </p:cNvSpPr>
          <p:nvPr>
            <p:ph type="dt" sz="half" idx="10"/>
          </p:nvPr>
        </p:nvSpPr>
        <p:spPr/>
        <p:txBody>
          <a:bodyPr/>
          <a:lstStyle/>
          <a:p>
            <a:fld id="{C0BFB443-CC02-294E-9EE2-3940EEA4DB5C}" type="datetime1">
              <a:rPr lang="en-US" smtClean="0"/>
              <a:t>10/20/17</a:t>
            </a:fld>
            <a:endParaRPr lang="en-US"/>
          </a:p>
        </p:txBody>
      </p:sp>
    </p:spTree>
    <p:extLst>
      <p:ext uri="{BB962C8B-B14F-4D97-AF65-F5344CB8AC3E}">
        <p14:creationId xmlns:p14="http://schemas.microsoft.com/office/powerpoint/2010/main" val="2592780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Washington, DC Airspace Overview</a:t>
            </a:r>
            <a:endParaRPr lang="en-US" dirty="0">
              <a:solidFill>
                <a:srgbClr val="FF0000"/>
              </a:solidFill>
            </a:endParaRP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67917" y="1946992"/>
            <a:ext cx="4676775" cy="3596439"/>
          </a:xfrm>
        </p:spPr>
      </p:pic>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6</a:t>
            </a:fld>
            <a:endParaRPr lang="en-US"/>
          </a:p>
        </p:txBody>
      </p:sp>
      <p:sp>
        <p:nvSpPr>
          <p:cNvPr id="8" name="TextBox 7"/>
          <p:cNvSpPr txBox="1"/>
          <p:nvPr/>
        </p:nvSpPr>
        <p:spPr>
          <a:xfrm>
            <a:off x="383974" y="1543611"/>
            <a:ext cx="3514841" cy="4862871"/>
          </a:xfrm>
          <a:prstGeom prst="rect">
            <a:avLst/>
          </a:prstGeom>
          <a:noFill/>
        </p:spPr>
        <p:txBody>
          <a:bodyPr wrap="square" rtlCol="0">
            <a:spAutoFit/>
          </a:bodyPr>
          <a:lstStyle/>
          <a:p>
            <a:pPr algn="ctr"/>
            <a:endParaRPr lang="en-US" sz="2000" dirty="0" smtClean="0"/>
          </a:p>
          <a:p>
            <a:pPr algn="ctr"/>
            <a:r>
              <a:rPr lang="en-US" sz="2000" dirty="0" smtClean="0"/>
              <a:t>SFRA VFR GATES</a:t>
            </a:r>
          </a:p>
          <a:p>
            <a:pPr algn="ctr"/>
            <a:endParaRPr lang="en-US" dirty="0" smtClean="0"/>
          </a:p>
          <a:p>
            <a:pPr algn="ctr"/>
            <a:r>
              <a:rPr lang="en-US" dirty="0" smtClean="0"/>
              <a:t>Shown on Terminal Chart</a:t>
            </a:r>
          </a:p>
          <a:p>
            <a:pPr algn="ctr"/>
            <a:endParaRPr lang="en-US" dirty="0" smtClean="0"/>
          </a:p>
          <a:p>
            <a:pPr marL="285750" indent="-285750">
              <a:buFont typeface="Arial"/>
              <a:buChar char="•"/>
            </a:pPr>
            <a:r>
              <a:rPr lang="en-US" dirty="0" smtClean="0"/>
              <a:t>Contact ATC on indicated frequency</a:t>
            </a:r>
          </a:p>
          <a:p>
            <a:pPr marL="285750" indent="-285750">
              <a:buFont typeface="Arial"/>
              <a:buChar char="•"/>
            </a:pPr>
            <a:r>
              <a:rPr lang="en-US" dirty="0"/>
              <a:t>R</a:t>
            </a:r>
            <a:r>
              <a:rPr lang="en-US" dirty="0" smtClean="0"/>
              <a:t>eceive &amp; DISPLAY beacon code BEFORE entering.</a:t>
            </a:r>
          </a:p>
          <a:p>
            <a:pPr marL="285750" indent="-285750">
              <a:buFont typeface="Arial"/>
              <a:buChar char="•"/>
            </a:pPr>
            <a:r>
              <a:rPr lang="en-US" dirty="0" smtClean="0"/>
              <a:t>Expect “Transponder </a:t>
            </a:r>
            <a:r>
              <a:rPr lang="en-US" dirty="0"/>
              <a:t>o</a:t>
            </a:r>
            <a:r>
              <a:rPr lang="en-US" dirty="0" smtClean="0"/>
              <a:t>bserved, proceed as requested….”</a:t>
            </a:r>
          </a:p>
          <a:p>
            <a:pPr marL="285750" indent="-285750">
              <a:buFont typeface="Arial"/>
              <a:buChar char="•"/>
            </a:pPr>
            <a:r>
              <a:rPr lang="en-US" dirty="0" smtClean="0"/>
              <a:t>No “Cleared into….” or “Radar contact…”</a:t>
            </a:r>
          </a:p>
          <a:p>
            <a:pPr algn="ctr"/>
            <a:endParaRPr lang="en-US" dirty="0"/>
          </a:p>
          <a:p>
            <a:pPr algn="ctr"/>
            <a:endParaRPr lang="en-US" dirty="0" smtClean="0"/>
          </a:p>
          <a:p>
            <a:pPr algn="ctr"/>
            <a:endParaRPr lang="en-US" dirty="0"/>
          </a:p>
        </p:txBody>
      </p:sp>
      <p:sp>
        <p:nvSpPr>
          <p:cNvPr id="3" name="Date Placeholder 2"/>
          <p:cNvSpPr>
            <a:spLocks noGrp="1"/>
          </p:cNvSpPr>
          <p:nvPr>
            <p:ph type="dt" sz="half" idx="10"/>
          </p:nvPr>
        </p:nvSpPr>
        <p:spPr/>
        <p:txBody>
          <a:bodyPr/>
          <a:lstStyle/>
          <a:p>
            <a:fld id="{92BE8F2C-3D3F-284B-90FC-C2E20D7986E2}" type="datetime1">
              <a:rPr lang="en-US" smtClean="0"/>
              <a:t>10/20/17</a:t>
            </a:fld>
            <a:endParaRPr lang="en-US"/>
          </a:p>
        </p:txBody>
      </p:sp>
    </p:spTree>
    <p:extLst>
      <p:ext uri="{BB962C8B-B14F-4D97-AF65-F5344CB8AC3E}">
        <p14:creationId xmlns:p14="http://schemas.microsoft.com/office/powerpoint/2010/main" val="10177398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Acknowlegements</a:t>
            </a:r>
            <a:r>
              <a:rPr lang="en-US" dirty="0" smtClean="0"/>
              <a:t>….</a:t>
            </a:r>
            <a:endParaRPr lang="en-US" dirty="0"/>
          </a:p>
        </p:txBody>
      </p:sp>
      <p:sp>
        <p:nvSpPr>
          <p:cNvPr id="3" name="Content Placeholder 2"/>
          <p:cNvSpPr>
            <a:spLocks noGrp="1"/>
          </p:cNvSpPr>
          <p:nvPr>
            <p:ph idx="1"/>
          </p:nvPr>
        </p:nvSpPr>
        <p:spPr/>
        <p:txBody>
          <a:bodyPr>
            <a:normAutofit/>
          </a:bodyPr>
          <a:lstStyle/>
          <a:p>
            <a:pPr marL="0" indent="0" algn="just">
              <a:buNone/>
            </a:pPr>
            <a:r>
              <a:rPr lang="en-US" dirty="0" smtClean="0"/>
              <a:t>This presentation is a joint effort that would not exist were it not for  by Helen Woods of Chesapeake Sport Pilot, John </a:t>
            </a:r>
            <a:r>
              <a:rPr lang="en-US" dirty="0" err="1" smtClean="0"/>
              <a:t>Cutcher</a:t>
            </a:r>
            <a:r>
              <a:rPr lang="en-US" dirty="0" smtClean="0"/>
              <a:t>, AOPA and Hyde Field.  </a:t>
            </a:r>
          </a:p>
          <a:p>
            <a:pPr marL="0" indent="0" algn="just">
              <a:buNone/>
            </a:pPr>
            <a:r>
              <a:rPr lang="en-US" dirty="0" smtClean="0"/>
              <a:t>Finally, we owe a huge debt of gratitude to Kathie Stapleton at TSA, who has worked tirelessly to streamline and improve the vetting process for obtaining a PIN.</a:t>
            </a:r>
            <a:endParaRPr lang="en-US" dirty="0"/>
          </a:p>
        </p:txBody>
      </p:sp>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60</a:t>
            </a:fld>
            <a:endParaRPr lang="en-US"/>
          </a:p>
        </p:txBody>
      </p:sp>
      <p:sp>
        <p:nvSpPr>
          <p:cNvPr id="6" name="Date Placeholder 5"/>
          <p:cNvSpPr>
            <a:spLocks noGrp="1"/>
          </p:cNvSpPr>
          <p:nvPr>
            <p:ph type="dt" sz="half" idx="10"/>
          </p:nvPr>
        </p:nvSpPr>
        <p:spPr/>
        <p:txBody>
          <a:bodyPr/>
          <a:lstStyle/>
          <a:p>
            <a:fld id="{616B73D9-B1D9-F24A-A240-705B9C43B73E}" type="datetime1">
              <a:rPr lang="en-US" smtClean="0"/>
              <a:t>10/20/17</a:t>
            </a:fld>
            <a:endParaRPr lang="en-US"/>
          </a:p>
        </p:txBody>
      </p:sp>
    </p:spTree>
    <p:extLst>
      <p:ext uri="{BB962C8B-B14F-4D97-AF65-F5344CB8AC3E}">
        <p14:creationId xmlns:p14="http://schemas.microsoft.com/office/powerpoint/2010/main" val="7554926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Case Of Questions</a:t>
            </a:r>
            <a:r>
              <a:rPr lang="mr-IN" dirty="0" smtClean="0"/>
              <a:t>…</a:t>
            </a:r>
            <a:r>
              <a:rPr lang="en-US" dirty="0" smtClean="0"/>
              <a:t>.	</a:t>
            </a:r>
            <a:endParaRPr lang="en-US" dirty="0"/>
          </a:p>
        </p:txBody>
      </p:sp>
      <p:sp>
        <p:nvSpPr>
          <p:cNvPr id="3" name="Content Placeholder 2"/>
          <p:cNvSpPr>
            <a:spLocks noGrp="1"/>
          </p:cNvSpPr>
          <p:nvPr>
            <p:ph idx="1"/>
          </p:nvPr>
        </p:nvSpPr>
        <p:spPr>
          <a:xfrm>
            <a:off x="779463" y="1828800"/>
            <a:ext cx="8003075" cy="4208930"/>
          </a:xfrm>
        </p:spPr>
        <p:txBody>
          <a:bodyPr numCol="2">
            <a:normAutofit/>
          </a:bodyPr>
          <a:lstStyle/>
          <a:p>
            <a:pPr marL="295275" lvl="1" indent="0">
              <a:buNone/>
            </a:pPr>
            <a:r>
              <a:rPr lang="en-US" sz="1400" dirty="0" smtClean="0"/>
              <a:t>Kathie Stapleton</a:t>
            </a:r>
          </a:p>
          <a:p>
            <a:pPr marL="295275" lvl="1" indent="0">
              <a:buNone/>
            </a:pPr>
            <a:r>
              <a:rPr lang="en-US" sz="1400" dirty="0" smtClean="0"/>
              <a:t>Maryland Three (MD-3) Program</a:t>
            </a:r>
          </a:p>
          <a:p>
            <a:pPr marL="295275" lvl="1" indent="0">
              <a:buNone/>
            </a:pPr>
            <a:r>
              <a:rPr lang="en-US" sz="1400" dirty="0" smtClean="0"/>
              <a:t>Industry Engagement Support – </a:t>
            </a:r>
          </a:p>
          <a:p>
            <a:pPr marL="295275" lvl="1" indent="0">
              <a:buNone/>
            </a:pPr>
            <a:r>
              <a:rPr lang="en-US" sz="1400" dirty="0" smtClean="0"/>
              <a:t>General Aviation</a:t>
            </a:r>
          </a:p>
          <a:p>
            <a:pPr marL="295275" lvl="1" indent="0">
              <a:buNone/>
            </a:pPr>
            <a:r>
              <a:rPr lang="en-US" sz="1400" dirty="0" smtClean="0"/>
              <a:t>Transportation Security Administration</a:t>
            </a:r>
          </a:p>
          <a:p>
            <a:pPr marL="295275" lvl="1" indent="0">
              <a:buNone/>
            </a:pPr>
            <a:r>
              <a:rPr lang="en-US" sz="1400" dirty="0" smtClean="0"/>
              <a:t>Phone: 571</a:t>
            </a:r>
            <a:r>
              <a:rPr lang="en-US" sz="1400" dirty="0"/>
              <a:t>-227-</a:t>
            </a:r>
            <a:r>
              <a:rPr lang="en-US" sz="1400" dirty="0" smtClean="0"/>
              <a:t>3216</a:t>
            </a:r>
          </a:p>
          <a:p>
            <a:pPr marL="295275" lvl="1" indent="0">
              <a:buNone/>
            </a:pPr>
            <a:r>
              <a:rPr lang="en-US" sz="1400" dirty="0" err="1">
                <a:hlinkClick r:id="rId2"/>
              </a:rPr>
              <a:t>Kathie.Howell@tsa.dhs.gov</a:t>
            </a:r>
            <a:endParaRPr lang="en-US" sz="1400" dirty="0"/>
          </a:p>
          <a:p>
            <a:pPr marL="0" indent="0">
              <a:buNone/>
            </a:pPr>
            <a:endParaRPr lang="en-US" sz="1400" dirty="0"/>
          </a:p>
          <a:p>
            <a:pPr marL="0" indent="0">
              <a:buNone/>
            </a:pPr>
            <a:endParaRPr lang="en-US" sz="1400" dirty="0" smtClean="0"/>
          </a:p>
          <a:p>
            <a:pPr marL="0" indent="0">
              <a:buNone/>
            </a:pPr>
            <a:endParaRPr lang="en-US" sz="1400" dirty="0" smtClean="0"/>
          </a:p>
          <a:p>
            <a:pPr marL="0" indent="0">
              <a:buNone/>
            </a:pPr>
            <a:r>
              <a:rPr lang="en-US" sz="1400" dirty="0" smtClean="0"/>
              <a:t> </a:t>
            </a:r>
          </a:p>
          <a:p>
            <a:pPr marL="0" indent="0">
              <a:buNone/>
            </a:pPr>
            <a:r>
              <a:rPr lang="en-US" sz="1400" dirty="0" smtClean="0"/>
              <a:t>Stan Fetter</a:t>
            </a:r>
          </a:p>
          <a:p>
            <a:pPr marL="0" indent="0">
              <a:buNone/>
            </a:pPr>
            <a:r>
              <a:rPr lang="en-US" sz="1400" dirty="0" smtClean="0"/>
              <a:t>Airport Manager</a:t>
            </a:r>
          </a:p>
          <a:p>
            <a:pPr marL="0" indent="0">
              <a:buNone/>
            </a:pPr>
            <a:r>
              <a:rPr lang="en-US" sz="1400" dirty="0" smtClean="0"/>
              <a:t>Washington Executive Airport/Hyde Field (W32)</a:t>
            </a:r>
          </a:p>
          <a:p>
            <a:pPr marL="0" indent="0">
              <a:buNone/>
            </a:pPr>
            <a:r>
              <a:rPr lang="en-US" sz="1400" dirty="0" smtClean="0"/>
              <a:t>301-234-0065</a:t>
            </a:r>
          </a:p>
          <a:p>
            <a:pPr marL="0" indent="0">
              <a:buNone/>
            </a:pPr>
            <a:r>
              <a:rPr lang="en-US" sz="1400" dirty="0" err="1" smtClean="0"/>
              <a:t>Stan@hydefield.com</a:t>
            </a:r>
            <a:endParaRPr lang="en-US" sz="1400" dirty="0" smtClean="0"/>
          </a:p>
          <a:p>
            <a:pPr marL="0" indent="0">
              <a:buNone/>
            </a:pPr>
            <a:endParaRPr lang="en-US" dirty="0"/>
          </a:p>
        </p:txBody>
      </p:sp>
      <p:pic>
        <p:nvPicPr>
          <p:cNvPr id="4" name="Picture 3" descr="tsa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753" y="4374917"/>
            <a:ext cx="2413000" cy="762000"/>
          </a:xfrm>
          <a:prstGeom prst="rect">
            <a:avLst/>
          </a:prstGeom>
        </p:spPr>
      </p:pic>
      <p:sp>
        <p:nvSpPr>
          <p:cNvPr id="5" name="Footer Placeholder 4"/>
          <p:cNvSpPr>
            <a:spLocks noGrp="1"/>
          </p:cNvSpPr>
          <p:nvPr>
            <p:ph type="ftr" sz="quarter" idx="11"/>
          </p:nvPr>
        </p:nvSpPr>
        <p:spPr/>
        <p:txBody>
          <a:bodyPr/>
          <a:lstStyle/>
          <a:p>
            <a:r>
              <a:rPr lang="en-US" smtClean="0"/>
              <a:t>PIN &amp; FRZ Seminar – Harford County -  Stan Fetter - 10/2017</a:t>
            </a:r>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61</a:t>
            </a:fld>
            <a:endParaRPr lang="en-US"/>
          </a:p>
        </p:txBody>
      </p:sp>
      <p:sp>
        <p:nvSpPr>
          <p:cNvPr id="7" name="Date Placeholder 6"/>
          <p:cNvSpPr>
            <a:spLocks noGrp="1"/>
          </p:cNvSpPr>
          <p:nvPr>
            <p:ph type="dt" sz="half" idx="10"/>
          </p:nvPr>
        </p:nvSpPr>
        <p:spPr/>
        <p:txBody>
          <a:bodyPr/>
          <a:lstStyle/>
          <a:p>
            <a:fld id="{6566BD96-56E9-F24D-832F-F4ECAB7E1A54}" type="datetime1">
              <a:rPr lang="en-US" smtClean="0"/>
              <a:t>10/20/17</a:t>
            </a:fld>
            <a:endParaRPr lang="en-US"/>
          </a:p>
        </p:txBody>
      </p:sp>
    </p:spTree>
    <p:extLst>
      <p:ext uri="{BB962C8B-B14F-4D97-AF65-F5344CB8AC3E}">
        <p14:creationId xmlns:p14="http://schemas.microsoft.com/office/powerpoint/2010/main" val="425820575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Finally….</a:t>
            </a:r>
            <a:endParaRPr lang="en-US" dirty="0"/>
          </a:p>
        </p:txBody>
      </p:sp>
      <p:sp>
        <p:nvSpPr>
          <p:cNvPr id="3" name="Content Placeholder 2"/>
          <p:cNvSpPr>
            <a:spLocks noGrp="1"/>
          </p:cNvSpPr>
          <p:nvPr>
            <p:ph idx="1"/>
          </p:nvPr>
        </p:nvSpPr>
        <p:spPr/>
        <p:txBody>
          <a:bodyPr/>
          <a:lstStyle/>
          <a:p>
            <a:r>
              <a:rPr lang="en-US" dirty="0" smtClean="0"/>
              <a:t>Questions?</a:t>
            </a:r>
            <a:endParaRPr lang="en-US" dirty="0"/>
          </a:p>
        </p:txBody>
      </p:sp>
      <p:sp>
        <p:nvSpPr>
          <p:cNvPr id="4" name="Footer Placeholder 3"/>
          <p:cNvSpPr>
            <a:spLocks noGrp="1"/>
          </p:cNvSpPr>
          <p:nvPr>
            <p:ph type="ftr" sz="quarter" idx="11"/>
          </p:nvPr>
        </p:nvSpPr>
        <p:spPr/>
        <p:txBody>
          <a:bodyPr/>
          <a:lstStyle/>
          <a:p>
            <a:r>
              <a:rPr lang="en-US" smtClean="0"/>
              <a:t>PIN &amp; FRZ Seminar – Harford County -  Stan Fetter - 10/2017</a:t>
            </a:r>
            <a:endParaRPr lang="en-US" dirty="0"/>
          </a:p>
        </p:txBody>
      </p:sp>
      <p:sp>
        <p:nvSpPr>
          <p:cNvPr id="5" name="Slide Number Placeholder 4"/>
          <p:cNvSpPr>
            <a:spLocks noGrp="1"/>
          </p:cNvSpPr>
          <p:nvPr>
            <p:ph type="sldNum" sz="quarter" idx="12"/>
          </p:nvPr>
        </p:nvSpPr>
        <p:spPr/>
        <p:txBody>
          <a:bodyPr/>
          <a:lstStyle/>
          <a:p>
            <a:fld id="{93E4AAA4-6363-4581-962D-1ACCC2D600C5}" type="slidenum">
              <a:rPr lang="en-US" smtClean="0"/>
              <a:t>62</a:t>
            </a:fld>
            <a:endParaRPr lang="en-US"/>
          </a:p>
        </p:txBody>
      </p:sp>
      <p:sp>
        <p:nvSpPr>
          <p:cNvPr id="6" name="Date Placeholder 5"/>
          <p:cNvSpPr>
            <a:spLocks noGrp="1"/>
          </p:cNvSpPr>
          <p:nvPr>
            <p:ph type="dt" sz="half" idx="10"/>
          </p:nvPr>
        </p:nvSpPr>
        <p:spPr/>
        <p:txBody>
          <a:bodyPr/>
          <a:lstStyle/>
          <a:p>
            <a:fld id="{9FBC7B78-7E5D-5F4B-8DDD-0DABD0653D27}" type="datetime1">
              <a:rPr lang="en-US" smtClean="0"/>
              <a:t>10/20/17</a:t>
            </a:fld>
            <a:endParaRPr lang="en-US"/>
          </a:p>
        </p:txBody>
      </p:sp>
    </p:spTree>
    <p:extLst>
      <p:ext uri="{BB962C8B-B14F-4D97-AF65-F5344CB8AC3E}">
        <p14:creationId xmlns:p14="http://schemas.microsoft.com/office/powerpoint/2010/main" val="921376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Washington, DC Airspace Overview</a:t>
            </a:r>
            <a:endParaRPr lang="en-US" dirty="0">
              <a:solidFill>
                <a:srgbClr val="FF0000"/>
              </a:solidFill>
            </a:endParaRPr>
          </a:p>
        </p:txBody>
      </p:sp>
      <p:pic>
        <p:nvPicPr>
          <p:cNvPr id="6" name="Content Placeholder 5" descr="sfra.7-25-17.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6597" r="16597"/>
          <a:stretch/>
        </p:blipFill>
        <p:spPr>
          <a:xfrm>
            <a:off x="3967917" y="1583037"/>
            <a:ext cx="4676775" cy="4324350"/>
          </a:xfrm>
        </p:spPr>
      </p:pic>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7</a:t>
            </a:fld>
            <a:endParaRPr lang="en-US"/>
          </a:p>
        </p:txBody>
      </p:sp>
      <p:sp>
        <p:nvSpPr>
          <p:cNvPr id="8" name="TextBox 7"/>
          <p:cNvSpPr txBox="1"/>
          <p:nvPr/>
        </p:nvSpPr>
        <p:spPr>
          <a:xfrm>
            <a:off x="374130" y="2026062"/>
            <a:ext cx="3524686" cy="3477876"/>
          </a:xfrm>
          <a:prstGeom prst="rect">
            <a:avLst/>
          </a:prstGeom>
          <a:noFill/>
        </p:spPr>
        <p:txBody>
          <a:bodyPr wrap="square" rtlCol="0">
            <a:spAutoFit/>
          </a:bodyPr>
          <a:lstStyle/>
          <a:p>
            <a:pPr algn="ctr"/>
            <a:r>
              <a:rPr lang="en-US" sz="2000" dirty="0" smtClean="0"/>
              <a:t>FRZ:</a:t>
            </a:r>
          </a:p>
          <a:p>
            <a:pPr algn="ctr"/>
            <a:r>
              <a:rPr lang="en-US" sz="2000" dirty="0" smtClean="0"/>
              <a:t>Flight Restricted Zone</a:t>
            </a:r>
            <a:endParaRPr lang="en-US" dirty="0"/>
          </a:p>
          <a:p>
            <a:pPr algn="ctr"/>
            <a:r>
              <a:rPr lang="en-US" sz="1400" dirty="0" smtClean="0"/>
              <a:t>13-16 Mile Radius from DCA</a:t>
            </a:r>
            <a:endParaRPr lang="en-US" dirty="0"/>
          </a:p>
          <a:p>
            <a:pPr algn="ctr"/>
            <a:endParaRPr lang="en-US" dirty="0" smtClean="0"/>
          </a:p>
          <a:p>
            <a:pPr algn="ctr"/>
            <a:r>
              <a:rPr lang="en-US" dirty="0" smtClean="0"/>
              <a:t>Requirements:</a:t>
            </a:r>
          </a:p>
          <a:p>
            <a:pPr algn="ctr"/>
            <a:endParaRPr lang="en-US" dirty="0" smtClean="0"/>
          </a:p>
          <a:p>
            <a:pPr marL="285750" indent="-285750">
              <a:buFont typeface="Arial"/>
              <a:buChar char="•"/>
            </a:pPr>
            <a:r>
              <a:rPr lang="en-US" dirty="0" smtClean="0"/>
              <a:t>All SFRA Requirements</a:t>
            </a:r>
          </a:p>
          <a:p>
            <a:pPr marL="285750" indent="-285750">
              <a:buFont typeface="Arial"/>
              <a:buChar char="•"/>
            </a:pPr>
            <a:r>
              <a:rPr lang="en-US" dirty="0" smtClean="0"/>
              <a:t>Part 121/135 DCA Authorized</a:t>
            </a:r>
          </a:p>
          <a:p>
            <a:pPr marL="285750" indent="-285750">
              <a:buFont typeface="Arial"/>
              <a:buChar char="•"/>
            </a:pPr>
            <a:r>
              <a:rPr lang="en-US" dirty="0" smtClean="0"/>
              <a:t>Military/Law Enforcement/Medevac</a:t>
            </a:r>
          </a:p>
          <a:p>
            <a:pPr marL="285750" indent="-285750">
              <a:buFont typeface="Arial"/>
              <a:buChar char="•"/>
            </a:pPr>
            <a:r>
              <a:rPr lang="en-US" dirty="0" smtClean="0"/>
              <a:t>TSA Waiver</a:t>
            </a:r>
          </a:p>
          <a:p>
            <a:pPr marL="285750" indent="-285750">
              <a:buFont typeface="Arial"/>
              <a:buChar char="•"/>
            </a:pPr>
            <a:r>
              <a:rPr lang="en-US" dirty="0" smtClean="0"/>
              <a:t>FRZ PIN</a:t>
            </a:r>
          </a:p>
        </p:txBody>
      </p:sp>
      <p:cxnSp>
        <p:nvCxnSpPr>
          <p:cNvPr id="12" name="Straight Arrow Connector 11"/>
          <p:cNvCxnSpPr/>
          <p:nvPr/>
        </p:nvCxnSpPr>
        <p:spPr>
          <a:xfrm>
            <a:off x="3770823" y="2106746"/>
            <a:ext cx="2392455" cy="19393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770823" y="2106746"/>
            <a:ext cx="3032411" cy="135855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p:txBody>
          <a:bodyPr/>
          <a:lstStyle/>
          <a:p>
            <a:fld id="{CB66470B-B133-C64B-99EA-9DC89CC6CFD0}" type="datetime1">
              <a:rPr lang="en-US" smtClean="0"/>
              <a:t>10/20/17</a:t>
            </a:fld>
            <a:endParaRPr lang="en-US"/>
          </a:p>
        </p:txBody>
      </p:sp>
    </p:spTree>
    <p:extLst>
      <p:ext uri="{BB962C8B-B14F-4D97-AF65-F5344CB8AC3E}">
        <p14:creationId xmlns:p14="http://schemas.microsoft.com/office/powerpoint/2010/main" val="540833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Washington, DC Airspace Overview</a:t>
            </a:r>
            <a:endParaRPr lang="en-US" dirty="0">
              <a:solidFill>
                <a:srgbClr val="FF0000"/>
              </a:solidFill>
            </a:endParaRPr>
          </a:p>
        </p:txBody>
      </p:sp>
      <p:pic>
        <p:nvPicPr>
          <p:cNvPr id="6" name="Content Placeholder 5" descr="sfra.7-25-17.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6597" r="16597"/>
          <a:stretch/>
        </p:blipFill>
        <p:spPr>
          <a:xfrm>
            <a:off x="3967917" y="1583037"/>
            <a:ext cx="4676775" cy="4324350"/>
          </a:xfrm>
        </p:spPr>
      </p:pic>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8</a:t>
            </a:fld>
            <a:endParaRPr lang="en-US"/>
          </a:p>
        </p:txBody>
      </p:sp>
      <p:sp>
        <p:nvSpPr>
          <p:cNvPr id="8" name="TextBox 7"/>
          <p:cNvSpPr txBox="1"/>
          <p:nvPr/>
        </p:nvSpPr>
        <p:spPr>
          <a:xfrm>
            <a:off x="571038" y="2380482"/>
            <a:ext cx="3327777" cy="3477876"/>
          </a:xfrm>
          <a:prstGeom prst="rect">
            <a:avLst/>
          </a:prstGeom>
          <a:noFill/>
        </p:spPr>
        <p:txBody>
          <a:bodyPr wrap="square" rtlCol="0">
            <a:spAutoFit/>
          </a:bodyPr>
          <a:lstStyle/>
          <a:p>
            <a:pPr algn="ctr"/>
            <a:r>
              <a:rPr lang="en-US" sz="2000" dirty="0" smtClean="0"/>
              <a:t>MD-3 Airports</a:t>
            </a:r>
          </a:p>
          <a:p>
            <a:pPr algn="ctr"/>
            <a:r>
              <a:rPr lang="en-US" sz="2000" dirty="0" smtClean="0"/>
              <a:t>W32, CGS, VKX</a:t>
            </a:r>
          </a:p>
          <a:p>
            <a:pPr algn="ctr"/>
            <a:endParaRPr lang="en-US" dirty="0" smtClean="0"/>
          </a:p>
          <a:p>
            <a:pPr algn="ctr"/>
            <a:r>
              <a:rPr lang="en-US" dirty="0" smtClean="0"/>
              <a:t>Requirements:</a:t>
            </a:r>
          </a:p>
          <a:p>
            <a:pPr algn="ctr"/>
            <a:endParaRPr lang="en-US" dirty="0" smtClean="0"/>
          </a:p>
          <a:p>
            <a:pPr marL="742950" lvl="1" indent="-285750">
              <a:buFont typeface="Arial"/>
              <a:buChar char="•"/>
            </a:pPr>
            <a:r>
              <a:rPr lang="en-US" dirty="0" smtClean="0"/>
              <a:t>All SFRA Requirements PLUS one of following:</a:t>
            </a:r>
          </a:p>
          <a:p>
            <a:pPr marL="742950" lvl="1" indent="-285750">
              <a:buFont typeface="Arial"/>
              <a:buChar char="•"/>
            </a:pPr>
            <a:endParaRPr lang="en-US" dirty="0" smtClean="0"/>
          </a:p>
          <a:p>
            <a:pPr marL="742950" lvl="1" indent="-285750">
              <a:buFont typeface="Arial"/>
              <a:buChar char="•"/>
            </a:pPr>
            <a:r>
              <a:rPr lang="en-US" dirty="0" smtClean="0"/>
              <a:t>PIC Must Hold PIN</a:t>
            </a:r>
          </a:p>
          <a:p>
            <a:pPr marL="742950" lvl="1" indent="-285750">
              <a:buFont typeface="Arial"/>
              <a:buChar char="•"/>
            </a:pPr>
            <a:r>
              <a:rPr lang="en-US" dirty="0" smtClean="0"/>
              <a:t>TSA Waiver (Medevac, etc.</a:t>
            </a:r>
          </a:p>
          <a:p>
            <a:pPr marL="742950" lvl="1" indent="-285750">
              <a:buFont typeface="Arial"/>
              <a:buChar char="•"/>
            </a:pPr>
            <a:r>
              <a:rPr lang="en-US" dirty="0" smtClean="0"/>
              <a:t>DOD/Military</a:t>
            </a:r>
          </a:p>
        </p:txBody>
      </p:sp>
      <p:cxnSp>
        <p:nvCxnSpPr>
          <p:cNvPr id="12" name="Straight Arrow Connector 11"/>
          <p:cNvCxnSpPr/>
          <p:nvPr/>
        </p:nvCxnSpPr>
        <p:spPr>
          <a:xfrm>
            <a:off x="3229321" y="2933693"/>
            <a:ext cx="3445922" cy="32487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229321" y="2933693"/>
            <a:ext cx="3386849" cy="120104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p:txBody>
          <a:bodyPr/>
          <a:lstStyle/>
          <a:p>
            <a:fld id="{049A5463-B91D-1144-B85C-D7BC112801D2}" type="datetime1">
              <a:rPr lang="en-US" smtClean="0"/>
              <a:t>10/20/17</a:t>
            </a:fld>
            <a:endParaRPr lang="en-US"/>
          </a:p>
        </p:txBody>
      </p:sp>
    </p:spTree>
    <p:extLst>
      <p:ext uri="{BB962C8B-B14F-4D97-AF65-F5344CB8AC3E}">
        <p14:creationId xmlns:p14="http://schemas.microsoft.com/office/powerpoint/2010/main" val="2540320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Washington, DC Airspace Overview</a:t>
            </a:r>
            <a:endParaRPr lang="en-US" dirty="0"/>
          </a:p>
        </p:txBody>
      </p:sp>
      <p:sp>
        <p:nvSpPr>
          <p:cNvPr id="3" name="Content Placeholder 2"/>
          <p:cNvSpPr>
            <a:spLocks noGrp="1"/>
          </p:cNvSpPr>
          <p:nvPr>
            <p:ph idx="1"/>
          </p:nvPr>
        </p:nvSpPr>
        <p:spPr/>
        <p:txBody>
          <a:bodyPr/>
          <a:lstStyle/>
          <a:p>
            <a:pPr marL="0" indent="0">
              <a:buNone/>
            </a:pPr>
            <a:r>
              <a:rPr lang="en-US" dirty="0">
                <a:solidFill>
                  <a:schemeClr val="tx1"/>
                </a:solidFill>
              </a:rPr>
              <a:t>T</a:t>
            </a:r>
            <a:r>
              <a:rPr lang="en-US" dirty="0" smtClean="0">
                <a:solidFill>
                  <a:schemeClr val="tx1"/>
                </a:solidFill>
              </a:rPr>
              <a:t>hings that DO NOT get you into the FRZ airspace:</a:t>
            </a:r>
          </a:p>
          <a:p>
            <a:r>
              <a:rPr lang="en-US" dirty="0" smtClean="0">
                <a:solidFill>
                  <a:schemeClr val="tx1"/>
                </a:solidFill>
              </a:rPr>
              <a:t>Filing IFR</a:t>
            </a:r>
          </a:p>
          <a:p>
            <a:r>
              <a:rPr lang="en-US" dirty="0" smtClean="0">
                <a:solidFill>
                  <a:schemeClr val="tx1"/>
                </a:solidFill>
              </a:rPr>
              <a:t>DCA/DASSP</a:t>
            </a:r>
          </a:p>
          <a:p>
            <a:r>
              <a:rPr lang="en-US" dirty="0" smtClean="0">
                <a:solidFill>
                  <a:schemeClr val="tx1"/>
                </a:solidFill>
              </a:rPr>
              <a:t>Former or current </a:t>
            </a:r>
            <a:r>
              <a:rPr lang="en-US" dirty="0">
                <a:solidFill>
                  <a:schemeClr val="tx1"/>
                </a:solidFill>
              </a:rPr>
              <a:t>m</a:t>
            </a:r>
            <a:r>
              <a:rPr lang="en-US" dirty="0" smtClean="0">
                <a:solidFill>
                  <a:schemeClr val="tx1"/>
                </a:solidFill>
              </a:rPr>
              <a:t>ilitary in </a:t>
            </a:r>
            <a:r>
              <a:rPr lang="en-US" dirty="0">
                <a:solidFill>
                  <a:schemeClr val="tx1"/>
                </a:solidFill>
              </a:rPr>
              <a:t>c</a:t>
            </a:r>
            <a:r>
              <a:rPr lang="en-US" dirty="0" smtClean="0">
                <a:solidFill>
                  <a:schemeClr val="tx1"/>
                </a:solidFill>
              </a:rPr>
              <a:t>ivilian Tail #</a:t>
            </a:r>
          </a:p>
          <a:p>
            <a:r>
              <a:rPr lang="en-US" dirty="0" smtClean="0">
                <a:solidFill>
                  <a:schemeClr val="tx1"/>
                </a:solidFill>
              </a:rPr>
              <a:t>Charter/Part 135</a:t>
            </a:r>
          </a:p>
          <a:p>
            <a:r>
              <a:rPr lang="en-US" dirty="0" smtClean="0">
                <a:solidFill>
                  <a:schemeClr val="tx1"/>
                </a:solidFill>
              </a:rPr>
              <a:t>Flight Planning Contractor Said It Was OK</a:t>
            </a:r>
          </a:p>
        </p:txBody>
      </p:sp>
      <p:sp>
        <p:nvSpPr>
          <p:cNvPr id="4" name="Footer Placeholder 3"/>
          <p:cNvSpPr>
            <a:spLocks noGrp="1"/>
          </p:cNvSpPr>
          <p:nvPr>
            <p:ph type="ftr" sz="quarter" idx="11"/>
          </p:nvPr>
        </p:nvSpPr>
        <p:spPr/>
        <p:txBody>
          <a:bodyPr/>
          <a:lstStyle/>
          <a:p>
            <a:r>
              <a:rPr lang="en-US" smtClean="0"/>
              <a:t>PIN &amp; FRZ Seminar – Harford County -  Stan Fetter - 10/2017</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9</a:t>
            </a:fld>
            <a:endParaRPr lang="en-US"/>
          </a:p>
        </p:txBody>
      </p:sp>
      <p:sp>
        <p:nvSpPr>
          <p:cNvPr id="6" name="Date Placeholder 5"/>
          <p:cNvSpPr>
            <a:spLocks noGrp="1"/>
          </p:cNvSpPr>
          <p:nvPr>
            <p:ph type="dt" sz="half" idx="10"/>
          </p:nvPr>
        </p:nvSpPr>
        <p:spPr/>
        <p:txBody>
          <a:bodyPr/>
          <a:lstStyle/>
          <a:p>
            <a:fld id="{2D288AFF-52BC-434B-B48B-DE6191D3B893}" type="datetime1">
              <a:rPr lang="en-US" smtClean="0"/>
              <a:t>10/20/17</a:t>
            </a:fld>
            <a:endParaRPr lang="en-US"/>
          </a:p>
        </p:txBody>
      </p:sp>
    </p:spTree>
    <p:extLst>
      <p:ext uri="{BB962C8B-B14F-4D97-AF65-F5344CB8AC3E}">
        <p14:creationId xmlns:p14="http://schemas.microsoft.com/office/powerpoint/2010/main" val="390264030"/>
      </p:ext>
    </p:extLst>
  </p:cSld>
  <p:clrMapOvr>
    <a:masterClrMapping/>
  </p:clrMapOvr>
</p:sld>
</file>

<file path=ppt/theme/theme1.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Apothecary.thmx</Template>
  <TotalTime>5131</TotalTime>
  <Words>4161</Words>
  <Application>Microsoft Macintosh PowerPoint</Application>
  <PresentationFormat>On-screen Show (4:3)</PresentationFormat>
  <Paragraphs>525</Paragraphs>
  <Slides>62</Slides>
  <Notes>3</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Revolution</vt:lpstr>
      <vt:lpstr>Washington, DC Airspace FRZ/PIN Seminar</vt:lpstr>
      <vt:lpstr>Welcome!!</vt:lpstr>
      <vt:lpstr>Presenter: Stan Fetter</vt:lpstr>
      <vt:lpstr>Washington, DC Airspace Overview</vt:lpstr>
      <vt:lpstr>Washington, DC Airspace Overview</vt:lpstr>
      <vt:lpstr>Washington, DC Airspace Overview</vt:lpstr>
      <vt:lpstr>Washington, DC Airspace Overview</vt:lpstr>
      <vt:lpstr>Washington, DC Airspace Overview</vt:lpstr>
      <vt:lpstr>Washington, DC Airspace Overview</vt:lpstr>
      <vt:lpstr>Washington, DC Airspace Overview</vt:lpstr>
      <vt:lpstr>Getting A PIN</vt:lpstr>
      <vt:lpstr>Getting A PIN</vt:lpstr>
      <vt:lpstr>Getting A PIN</vt:lpstr>
      <vt:lpstr>Getting A PIN</vt:lpstr>
      <vt:lpstr>Getting A PIN</vt:lpstr>
      <vt:lpstr>Getting A PIN</vt:lpstr>
      <vt:lpstr>Getting A PIN</vt:lpstr>
      <vt:lpstr>Getting A PIN</vt:lpstr>
      <vt:lpstr>Getting A PIN</vt:lpstr>
      <vt:lpstr>TSA Form 418</vt:lpstr>
      <vt:lpstr>Hyde PIN Form </vt:lpstr>
      <vt:lpstr>Getting A PIN</vt:lpstr>
      <vt:lpstr>Getting A PIN</vt:lpstr>
      <vt:lpstr>Getting A PIN</vt:lpstr>
      <vt:lpstr>Flying The FRZ</vt:lpstr>
      <vt:lpstr>Using Your PIN</vt:lpstr>
      <vt:lpstr>Filing In General</vt:lpstr>
      <vt:lpstr>Filing VFR </vt:lpstr>
      <vt:lpstr>Filing IFR</vt:lpstr>
      <vt:lpstr>Departure Procedures Within FRZ</vt:lpstr>
      <vt:lpstr>Departure Procedures Continued</vt:lpstr>
      <vt:lpstr>Arrival Procedures - IFR </vt:lpstr>
      <vt:lpstr>Arrival Procedures - VFR</vt:lpstr>
      <vt:lpstr>Missed Approaches &amp; Go-Arounds</vt:lpstr>
      <vt:lpstr>VFR FRZ Routing Via SFRA Gate</vt:lpstr>
      <vt:lpstr>VFR Between FRZ Airport &amp; SFRA Airport</vt:lpstr>
      <vt:lpstr>VFR, FRZ to West &amp; Southwest</vt:lpstr>
      <vt:lpstr>Miscellaneous FRZ Considerations</vt:lpstr>
      <vt:lpstr>In Case of Difficulty….</vt:lpstr>
      <vt:lpstr>In Case of Difficulty….</vt:lpstr>
      <vt:lpstr>In Case of Difficulty….</vt:lpstr>
      <vt:lpstr>In Case of Difficulty….</vt:lpstr>
      <vt:lpstr>In Case of Difficulty….</vt:lpstr>
      <vt:lpstr>Warning Systems</vt:lpstr>
      <vt:lpstr>Hyde Field -   Specific Information </vt:lpstr>
      <vt:lpstr>Hyde Field Specific Information</vt:lpstr>
      <vt:lpstr>Hyde Field Specific Information</vt:lpstr>
      <vt:lpstr>Hyde Field Specific Information</vt:lpstr>
      <vt:lpstr>Hyde Field Specific Information</vt:lpstr>
      <vt:lpstr>Hyde Field Specific Information</vt:lpstr>
      <vt:lpstr>Hyde Field Specific Information</vt:lpstr>
      <vt:lpstr>Lessons Learned</vt:lpstr>
      <vt:lpstr>Don’t Cut Yourself Off</vt:lpstr>
      <vt:lpstr>Don’t Do Anything Unexpected </vt:lpstr>
      <vt:lpstr> </vt:lpstr>
      <vt:lpstr>Radio Etiquitte</vt:lpstr>
      <vt:lpstr>Firearms</vt:lpstr>
      <vt:lpstr>The Essentials….</vt:lpstr>
      <vt:lpstr>Summary</vt:lpstr>
      <vt:lpstr>Acknowlegements….</vt:lpstr>
      <vt:lpstr>In Case Of Questions…. </vt:lpstr>
      <vt:lpstr>Finally….</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Flight Restricted Zone Explained</dc:title>
  <dc:subject/>
  <dc:creator>Stan Fetter</dc:creator>
  <cp:keywords/>
  <dc:description/>
  <cp:lastModifiedBy>Stan Fetter</cp:lastModifiedBy>
  <cp:revision>166</cp:revision>
  <cp:lastPrinted>2017-10-21T03:39:08Z</cp:lastPrinted>
  <dcterms:created xsi:type="dcterms:W3CDTF">2016-08-14T03:08:14Z</dcterms:created>
  <dcterms:modified xsi:type="dcterms:W3CDTF">2017-10-21T04:07:13Z</dcterms:modified>
  <cp:category/>
</cp:coreProperties>
</file>